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slideLayouts/slideLayout15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4"/>
    <p:sldMasterId id="2147483694" r:id="rId15"/>
    <p:sldMasterId id="2147483696" r:id="rId16"/>
    <p:sldMasterId id="2147483705" r:id="rId17"/>
    <p:sldMasterId id="2147483707" r:id="rId18"/>
    <p:sldMasterId id="2147483709" r:id="rId19"/>
    <p:sldMasterId id="2147483711" r:id="rId20"/>
    <p:sldMasterId id="2147483713" r:id="rId21"/>
    <p:sldMasterId id="2147483715" r:id="rId22"/>
    <p:sldMasterId id="2147483717" r:id="rId23"/>
    <p:sldMasterId id="2147483718" r:id="rId24"/>
    <p:sldMasterId id="2147483720" r:id="rId25"/>
  </p:sldMasterIdLst>
  <p:notesMasterIdLst>
    <p:notesMasterId r:id="rId37"/>
  </p:notesMasterIdLst>
  <p:sldIdLst>
    <p:sldId id="1449" r:id="rId26"/>
    <p:sldId id="262" r:id="rId27"/>
    <p:sldId id="1126" r:id="rId28"/>
    <p:sldId id="1129" r:id="rId29"/>
    <p:sldId id="1457" r:id="rId30"/>
    <p:sldId id="1461" r:id="rId31"/>
    <p:sldId id="1460" r:id="rId32"/>
    <p:sldId id="1462" r:id="rId33"/>
    <p:sldId id="1459" r:id="rId34"/>
    <p:sldId id="297" r:id="rId35"/>
    <p:sldId id="1125" r:id="rId36"/>
  </p:sldIdLst>
  <p:sldSz cx="12198350" cy="6858000"/>
  <p:notesSz cx="6858000" cy="9144000"/>
  <p:custDataLst>
    <p:tags r:id="rId38"/>
  </p:custDataLst>
  <p:defaultTextStyle>
    <a:defPPr>
      <a:defRPr lang="en-US"/>
    </a:defPPr>
    <a:lvl1pPr marL="0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768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535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303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071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838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606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373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141" algn="l" defTabSz="12195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7B7C"/>
    <a:srgbClr val="FF00FF"/>
    <a:srgbClr val="66FF9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03" autoAdjust="0"/>
    <p:restoredTop sz="82743" autoAdjust="0"/>
  </p:normalViewPr>
  <p:slideViewPr>
    <p:cSldViewPr>
      <p:cViewPr varScale="1">
        <p:scale>
          <a:sx n="110" d="100"/>
          <a:sy n="110" d="100"/>
        </p:scale>
        <p:origin x="816" y="108"/>
      </p:cViewPr>
      <p:guideLst>
        <p:guide orient="horz" pos="2160"/>
        <p:guide pos="3842"/>
      </p:guideLst>
    </p:cSldViewPr>
  </p:slideViewPr>
  <p:outlineViewPr>
    <p:cViewPr>
      <p:scale>
        <a:sx n="33" d="100"/>
        <a:sy n="33" d="100"/>
      </p:scale>
      <p:origin x="0" y="80179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Master" Target="slideMasters/slideMaster5.xml"/><Relationship Id="rId26" Type="http://schemas.openxmlformats.org/officeDocument/2006/relationships/slide" Target="slides/slide1.xml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Master" Target="slideMasters/slideMaster8.xml"/><Relationship Id="rId34" Type="http://schemas.openxmlformats.org/officeDocument/2006/relationships/slide" Target="slides/slide9.xml"/><Relationship Id="rId42" Type="http://schemas.openxmlformats.org/officeDocument/2006/relationships/tableStyles" Target="tableStyles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Master" Target="slideMasters/slideMaster4.xml"/><Relationship Id="rId25" Type="http://schemas.openxmlformats.org/officeDocument/2006/relationships/slideMaster" Target="slideMasters/slideMaster12.xml"/><Relationship Id="rId33" Type="http://schemas.openxmlformats.org/officeDocument/2006/relationships/slide" Target="slides/slide8.xml"/><Relationship Id="rId38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3.xml"/><Relationship Id="rId20" Type="http://schemas.openxmlformats.org/officeDocument/2006/relationships/slideMaster" Target="slideMasters/slideMaster7.xml"/><Relationship Id="rId29" Type="http://schemas.openxmlformats.org/officeDocument/2006/relationships/slide" Target="slides/slide4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Master" Target="slideMasters/slideMaster11.xml"/><Relationship Id="rId32" Type="http://schemas.openxmlformats.org/officeDocument/2006/relationships/slide" Target="slides/slide7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slideMaster" Target="slideMasters/slideMaster2.xml"/><Relationship Id="rId23" Type="http://schemas.openxmlformats.org/officeDocument/2006/relationships/slideMaster" Target="slideMasters/slideMaster10.xml"/><Relationship Id="rId28" Type="http://schemas.openxmlformats.org/officeDocument/2006/relationships/slide" Target="slides/slide3.xml"/><Relationship Id="rId36" Type="http://schemas.openxmlformats.org/officeDocument/2006/relationships/slide" Target="slides/slide11.xml"/><Relationship Id="rId10" Type="http://schemas.openxmlformats.org/officeDocument/2006/relationships/customXml" Target="../customXml/item10.xml"/><Relationship Id="rId19" Type="http://schemas.openxmlformats.org/officeDocument/2006/relationships/slideMaster" Target="slideMasters/slideMaster6.xml"/><Relationship Id="rId31" Type="http://schemas.openxmlformats.org/officeDocument/2006/relationships/slide" Target="slides/slide6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Master" Target="slideMasters/slideMaster1.xml"/><Relationship Id="rId22" Type="http://schemas.openxmlformats.org/officeDocument/2006/relationships/slideMaster" Target="slideMasters/slideMaster9.xml"/><Relationship Id="rId27" Type="http://schemas.openxmlformats.org/officeDocument/2006/relationships/slide" Target="slides/slide2.xml"/><Relationship Id="rId30" Type="http://schemas.openxmlformats.org/officeDocument/2006/relationships/slide" Target="slides/slide5.xml"/><Relationship Id="rId35" Type="http://schemas.openxmlformats.org/officeDocument/2006/relationships/slide" Target="slides/slide10.xml"/></Relationships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A134F2-1676-48A3-903A-038A6077AAEC}" type="datetimeFigureOut">
              <a:rPr lang="en-US" smtClean="0"/>
              <a:t>9/18/2019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06DCE6-5E8C-4E63-B22B-AE2E83541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5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768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535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9303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9071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838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8606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8373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8141" algn="l" defTabSz="12195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6DCE6-5E8C-4E63-B22B-AE2E83541C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78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876" y="2130426"/>
            <a:ext cx="10368598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29753" y="3886200"/>
            <a:ext cx="8538845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7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93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90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8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86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83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81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D15B4-1FB6-4A41-B6F5-F7C6C935F8A0}" type="datetime1">
              <a:rPr lang="en-US" smtClean="0"/>
              <a:t>9/18/2019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41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90962" y="4800600"/>
            <a:ext cx="731901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390962" y="612775"/>
            <a:ext cx="731901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768" indent="0">
              <a:buNone/>
              <a:defRPr sz="3700"/>
            </a:lvl2pPr>
            <a:lvl3pPr marL="1219535" indent="0">
              <a:buNone/>
              <a:defRPr sz="3200"/>
            </a:lvl3pPr>
            <a:lvl4pPr marL="1829303" indent="0">
              <a:buNone/>
              <a:defRPr sz="2700"/>
            </a:lvl4pPr>
            <a:lvl5pPr marL="2439071" indent="0">
              <a:buNone/>
              <a:defRPr sz="2700"/>
            </a:lvl5pPr>
            <a:lvl6pPr marL="3048838" indent="0">
              <a:buNone/>
              <a:defRPr sz="2700"/>
            </a:lvl6pPr>
            <a:lvl7pPr marL="3658606" indent="0">
              <a:buNone/>
              <a:defRPr sz="2700"/>
            </a:lvl7pPr>
            <a:lvl8pPr marL="4268373" indent="0">
              <a:buNone/>
              <a:defRPr sz="2700"/>
            </a:lvl8pPr>
            <a:lvl9pPr marL="4878141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90962" y="5367338"/>
            <a:ext cx="731901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768" indent="0">
              <a:buNone/>
              <a:defRPr sz="1600"/>
            </a:lvl2pPr>
            <a:lvl3pPr marL="1219535" indent="0">
              <a:buNone/>
              <a:defRPr sz="1300"/>
            </a:lvl3pPr>
            <a:lvl4pPr marL="1829303" indent="0">
              <a:buNone/>
              <a:defRPr sz="1200"/>
            </a:lvl4pPr>
            <a:lvl5pPr marL="2439071" indent="0">
              <a:buNone/>
              <a:defRPr sz="1200"/>
            </a:lvl5pPr>
            <a:lvl6pPr marL="3048838" indent="0">
              <a:buNone/>
              <a:defRPr sz="1200"/>
            </a:lvl6pPr>
            <a:lvl7pPr marL="3658606" indent="0">
              <a:buNone/>
              <a:defRPr sz="1200"/>
            </a:lvl7pPr>
            <a:lvl8pPr marL="4268373" indent="0">
              <a:buNone/>
              <a:defRPr sz="1200"/>
            </a:lvl8pPr>
            <a:lvl9pPr marL="4878141" indent="0">
              <a:buNone/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7A51E-E9F9-4BBA-8F3B-026E8500E49A}" type="datetime1">
              <a:rPr lang="en-US" smtClean="0"/>
              <a:t>9/18/2019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00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5710C-A7E3-426D-81F1-F6631B36F75F}" type="datetime1">
              <a:rPr lang="en-US" smtClean="0"/>
              <a:t>9/18/2019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890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843804" y="274639"/>
            <a:ext cx="2744629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09918" y="274639"/>
            <a:ext cx="8030580" cy="5851525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4B572-E480-4EC1-86BB-64101152E68C}" type="datetime1">
              <a:rPr lang="en-US" smtClean="0"/>
              <a:t>9/18/2019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129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CC6D46-8883-4C59-8F41-21D7EAD29FB2}" type="datetimeFigureOut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9/18/2019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564719-00ED-40AD-AF49-5F6D6B9333CD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52483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917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00828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CC6D46-8883-4C59-8F41-21D7EAD29FB2}" type="datetimeFigureOut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9/18/2019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564719-00ED-40AD-AF49-5F6D6B9333CD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92594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917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00828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CC6D46-8883-4C59-8F41-21D7EAD29FB2}" type="datetimeFigureOut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9/18/2019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5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564719-00ED-40AD-AF49-5F6D6B9333CD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95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819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3888-1861-4ED3-8D16-BD59B50C0AB5}" type="datetime1">
              <a:rPr lang="en-US" smtClean="0"/>
              <a:t>9/18/2019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939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585" y="4406901"/>
            <a:ext cx="10368598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585" y="2906713"/>
            <a:ext cx="10368598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76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53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930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907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883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860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83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814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8605-9DC9-49E9-9FDF-F17389E0F925}" type="datetime1">
              <a:rPr lang="en-US" smtClean="0"/>
              <a:t>9/18/2019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38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917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00828" y="1600201"/>
            <a:ext cx="5387605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6A156-8C01-43AD-A170-4C7A07CEB23E}" type="datetime1">
              <a:rPr lang="en-US" smtClean="0"/>
              <a:t>9/18/2019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490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918" y="1600201"/>
            <a:ext cx="2896970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722912" y="1600201"/>
            <a:ext cx="7865522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D2930-5117-4418-B1CC-5B464C3DF389}" type="datetime1">
              <a:rPr lang="en-US" smtClean="0"/>
              <a:t>9/18/2019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00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918" y="1535113"/>
            <a:ext cx="5389723" cy="639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609768" indent="0">
              <a:buNone/>
              <a:defRPr sz="2700" b="1"/>
            </a:lvl2pPr>
            <a:lvl3pPr marL="1219535" indent="0">
              <a:buNone/>
              <a:defRPr sz="2400" b="1"/>
            </a:lvl3pPr>
            <a:lvl4pPr marL="1829303" indent="0">
              <a:buNone/>
              <a:defRPr sz="2100" b="1"/>
            </a:lvl4pPr>
            <a:lvl5pPr marL="2439071" indent="0">
              <a:buNone/>
              <a:defRPr sz="2100" b="1"/>
            </a:lvl5pPr>
            <a:lvl6pPr marL="3048838" indent="0">
              <a:buNone/>
              <a:defRPr sz="2100" b="1"/>
            </a:lvl6pPr>
            <a:lvl7pPr marL="3658606" indent="0">
              <a:buNone/>
              <a:defRPr sz="2100" b="1"/>
            </a:lvl7pPr>
            <a:lvl8pPr marL="4268373" indent="0">
              <a:buNone/>
              <a:defRPr sz="2100" b="1"/>
            </a:lvl8pPr>
            <a:lvl9pPr marL="4878141" indent="0">
              <a:buNone/>
              <a:defRPr sz="2100" b="1"/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918" y="2174875"/>
            <a:ext cx="5389723" cy="395128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6594" y="1535113"/>
            <a:ext cx="5391840" cy="639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609768" indent="0">
              <a:buNone/>
              <a:defRPr sz="2700" b="1"/>
            </a:lvl2pPr>
            <a:lvl3pPr marL="1219535" indent="0">
              <a:buNone/>
              <a:defRPr sz="2400" b="1"/>
            </a:lvl3pPr>
            <a:lvl4pPr marL="1829303" indent="0">
              <a:buNone/>
              <a:defRPr sz="2100" b="1"/>
            </a:lvl4pPr>
            <a:lvl5pPr marL="2439071" indent="0">
              <a:buNone/>
              <a:defRPr sz="2100" b="1"/>
            </a:lvl5pPr>
            <a:lvl6pPr marL="3048838" indent="0">
              <a:buNone/>
              <a:defRPr sz="2100" b="1"/>
            </a:lvl6pPr>
            <a:lvl7pPr marL="3658606" indent="0">
              <a:buNone/>
              <a:defRPr sz="2100" b="1"/>
            </a:lvl7pPr>
            <a:lvl8pPr marL="4268373" indent="0">
              <a:buNone/>
              <a:defRPr sz="2100" b="1"/>
            </a:lvl8pPr>
            <a:lvl9pPr marL="4878141" indent="0">
              <a:buNone/>
              <a:defRPr sz="21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6594" y="2174875"/>
            <a:ext cx="5391840" cy="395128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65834-9CD6-4E94-8FF1-0A9EBCF6012F}" type="datetime1">
              <a:rPr lang="en-US" smtClean="0"/>
              <a:t>9/18/2019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59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8C3C-B55F-4A4B-9AB9-42DD245B1FDF}" type="datetime1">
              <a:rPr lang="en-US" smtClean="0"/>
              <a:t>9/18/2019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34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33D54-DB42-4C98-97A1-04DF30310EB4}" type="datetime1">
              <a:rPr lang="en-US" smtClean="0"/>
              <a:t>9/18/2019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39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920" y="273049"/>
            <a:ext cx="4013173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9216" y="273052"/>
            <a:ext cx="6819216" cy="585311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920" y="1435102"/>
            <a:ext cx="4013173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768" indent="0">
              <a:buNone/>
              <a:defRPr sz="1600"/>
            </a:lvl2pPr>
            <a:lvl3pPr marL="1219535" indent="0">
              <a:buNone/>
              <a:defRPr sz="1300"/>
            </a:lvl3pPr>
            <a:lvl4pPr marL="1829303" indent="0">
              <a:buNone/>
              <a:defRPr sz="1200"/>
            </a:lvl4pPr>
            <a:lvl5pPr marL="2439071" indent="0">
              <a:buNone/>
              <a:defRPr sz="1200"/>
            </a:lvl5pPr>
            <a:lvl6pPr marL="3048838" indent="0">
              <a:buNone/>
              <a:defRPr sz="1200"/>
            </a:lvl6pPr>
            <a:lvl7pPr marL="3658606" indent="0">
              <a:buNone/>
              <a:defRPr sz="1200"/>
            </a:lvl7pPr>
            <a:lvl8pPr marL="4268373" indent="0">
              <a:buNone/>
              <a:defRPr sz="1200"/>
            </a:lvl8pPr>
            <a:lvl9pPr marL="4878141" indent="0">
              <a:buNone/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E6B90-4F68-4210-A214-7763A6F7F26A}" type="datetime1">
              <a:rPr lang="en-US" smtClean="0"/>
              <a:t>9/18/2019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692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slideMasters/_rels/slideMaster12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15.xml"/></Relationships>
</file>

<file path=ppt/slideMasters/_rels/slideMaster9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" y="0"/>
            <a:ext cx="12198350" cy="1143000"/>
          </a:xfrm>
          <a:prstGeom prst="rect">
            <a:avLst/>
          </a:prstGeom>
        </p:spPr>
        <p:txBody>
          <a:bodyPr vert="horz" lIns="121954" tIns="60977" rIns="121954" bIns="60977" rtlCol="0" anchor="ctr">
            <a:no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918" y="1600201"/>
            <a:ext cx="10978515" cy="4525963"/>
          </a:xfrm>
          <a:prstGeom prst="rect">
            <a:avLst/>
          </a:prstGeom>
        </p:spPr>
        <p:txBody>
          <a:bodyPr vert="horz" lIns="121954" tIns="60977" rIns="121954" bIns="60977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0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2A3AF-1541-4979-9422-18F79577997B}" type="datetime1">
              <a:rPr lang="en-US" smtClean="0"/>
              <a:t>9/18/2019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7770" y="6492875"/>
            <a:ext cx="3862811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343515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369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9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121953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00" indent="-288000" algn="l" defTabSz="1219535" rtl="0" eaLnBrk="1" latinLnBrk="0" hangingPunct="1">
        <a:spcBef>
          <a:spcPts val="6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288000" algn="l" defTabSz="1219535" rtl="0" eaLnBrk="1" latinLnBrk="0" hangingPunct="1">
        <a:spcBef>
          <a:spcPts val="3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08000" indent="-288000" algn="l" defTabSz="1219535" rtl="0" eaLnBrk="1" latinLnBrk="0" hangingPunct="1"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00" indent="-216000" algn="l" defTabSz="1219535" rtl="0" eaLnBrk="1" latinLnBrk="0" hangingPunct="1">
        <a:spcBef>
          <a:spcPts val="1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84000" indent="-216000" algn="l" defTabSz="1219535" rtl="0" eaLnBrk="1" latinLnBrk="0" hangingPunct="1">
        <a:spcBef>
          <a:spcPts val="100"/>
        </a:spcBef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722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490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257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025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6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535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30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7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83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606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37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14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6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2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6" y="1558457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8" y="6553186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3332178899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4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4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89" indent="-228589" algn="l" defTabSz="121914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27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34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588" indent="-224356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5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1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5" y="1558456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7" y="6553185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3424941717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94" indent="-228594" algn="l" defTabSz="121917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39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50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610" indent="-224361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6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2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6" y="1558457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8" y="6553186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3984621028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4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4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89" indent="-228589" algn="l" defTabSz="121914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27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34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588" indent="-224356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3" name="Rectangle 17"/>
          <p:cNvSpPr>
            <a:spLocks noChangeArrowheads="1"/>
          </p:cNvSpPr>
          <p:nvPr/>
        </p:nvSpPr>
        <p:spPr bwMode="auto">
          <a:xfrm>
            <a:off x="487090" y="381006"/>
            <a:ext cx="11219942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7235" tIns="33619" rIns="67235" bIns="33619" anchor="ctr" anchorCtr="1"/>
          <a:lstStyle/>
          <a:p>
            <a:pPr defTabSz="668242">
              <a:lnSpc>
                <a:spcPct val="90000"/>
              </a:lnSpc>
              <a:spcBef>
                <a:spcPct val="0"/>
              </a:spcBef>
            </a:pPr>
            <a:endParaRPr lang="en-US" sz="2333" dirty="0"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Neo Sans Intel Medium" pitchFamily="34" charset="0"/>
            </a:endParaRPr>
          </a:p>
        </p:txBody>
      </p:sp>
      <p:sp>
        <p:nvSpPr>
          <p:cNvPr id="4114" name="Rectangle 18"/>
          <p:cNvSpPr>
            <a:spLocks noChangeArrowheads="1"/>
          </p:cNvSpPr>
          <p:nvPr/>
        </p:nvSpPr>
        <p:spPr bwMode="auto">
          <a:xfrm>
            <a:off x="489207" y="1793883"/>
            <a:ext cx="11215705" cy="416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6771" tIns="33387" rIns="66771" bIns="33387" anchorCtr="1"/>
          <a:lstStyle/>
          <a:p>
            <a:pPr marL="164724" indent="-164724" defTabSz="668242">
              <a:buFont typeface="Wingdings" pitchFamily="2" charset="2"/>
              <a:buChar char=""/>
            </a:pPr>
            <a:endParaRPr lang="en-US" sz="1751" dirty="0"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Neo Sans Intel" pitchFamily="34" charset="0"/>
            </a:endParaRPr>
          </a:p>
        </p:txBody>
      </p:sp>
      <p:sp>
        <p:nvSpPr>
          <p:cNvPr id="4115" name="Rectangle 19"/>
          <p:cNvSpPr>
            <a:spLocks noGrp="1" noChangeArrowheads="1"/>
          </p:cNvSpPr>
          <p:nvPr>
            <p:ph type="title"/>
          </p:nvPr>
        </p:nvSpPr>
        <p:spPr bwMode="auto">
          <a:xfrm>
            <a:off x="609918" y="274639"/>
            <a:ext cx="10978515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0185" tIns="40092" rIns="80185" bIns="4009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116" name="Rectangle 20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918" y="1600203"/>
            <a:ext cx="10978515" cy="45259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0185" tIns="40092" rIns="80185" bIns="40092" numCol="1" anchor="t" anchorCtr="1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67466097"/>
      </p:ext>
    </p:extLst>
  </p:cSld>
  <p:clrMap bg1="dk2" tx1="lt1" bg2="dk1" tx2="lt2" accent1="accent1" accent2="accent2" accent3="accent3" accent4="accent4" accent5="accent5" accent6="accent6" hlink="hlink" folHlink="folHlink"/>
  <p:transition>
    <p:fade/>
  </p:transition>
  <p:hf hdr="0" ftr="0" dt="0"/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333"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2pPr>
      <a:lvl3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3pPr>
      <a:lvl4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4pPr>
      <a:lvl5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5pPr>
      <a:lvl6pPr marL="334088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6pPr>
      <a:lvl7pPr marL="668174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7pPr>
      <a:lvl8pPr marL="1002262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8pPr>
      <a:lvl9pPr marL="1336348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33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Neo Sans Intel Medium" pitchFamily="34" charset="0"/>
          <a:cs typeface="Arial" charset="0"/>
        </a:defRPr>
      </a:lvl9pPr>
    </p:titleStyle>
    <p:bodyStyle>
      <a:lvl1pPr marL="164724" indent="-1647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tx1"/>
        </a:buClr>
        <a:buFont typeface="Arial" pitchFamily="34" charset="0"/>
        <a:buChar char="•"/>
        <a:defRPr sz="2667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16450" indent="-1647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tx1"/>
        </a:buClr>
        <a:buChar char="–"/>
        <a:defRPr sz="2333">
          <a:solidFill>
            <a:schemeClr val="tx1"/>
          </a:solidFill>
          <a:effectLst/>
          <a:latin typeface="+mn-lt"/>
          <a:cs typeface="+mn-cs"/>
        </a:defRPr>
      </a:lvl2pPr>
      <a:lvl3pPr marL="668174" indent="-1647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tx1"/>
        </a:buClr>
        <a:buChar char="–"/>
        <a:defRPr sz="2000">
          <a:solidFill>
            <a:schemeClr val="tx1"/>
          </a:solidFill>
          <a:effectLst/>
          <a:latin typeface="+mn-lt"/>
          <a:cs typeface="+mn-cs"/>
        </a:defRPr>
      </a:lvl3pPr>
      <a:lvl4pPr marL="1010381" indent="-175165" algn="l" rtl="0" eaLnBrk="1" fontAlgn="base" hangingPunct="1">
        <a:spcBef>
          <a:spcPct val="20000"/>
        </a:spcBef>
        <a:spcAft>
          <a:spcPct val="0"/>
        </a:spcAft>
        <a:buChar char="–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4pPr>
      <a:lvl5pPr marL="1262107" indent="-168205" algn="l" rtl="0" eaLnBrk="1" fontAlgn="base" hangingPunct="1">
        <a:spcBef>
          <a:spcPct val="20000"/>
        </a:spcBef>
        <a:spcAft>
          <a:spcPct val="0"/>
        </a:spcAft>
        <a:buChar char="•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5pPr>
      <a:lvl6pPr marL="1596193" indent="-168205" algn="l" rtl="0" eaLnBrk="1" fontAlgn="base" hangingPunct="1">
        <a:spcBef>
          <a:spcPct val="20000"/>
        </a:spcBef>
        <a:spcAft>
          <a:spcPct val="0"/>
        </a:spcAft>
        <a:buChar char="•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6pPr>
      <a:lvl7pPr marL="1930281" indent="-168205" algn="l" rtl="0" eaLnBrk="1" fontAlgn="base" hangingPunct="1">
        <a:spcBef>
          <a:spcPct val="20000"/>
        </a:spcBef>
        <a:spcAft>
          <a:spcPct val="0"/>
        </a:spcAft>
        <a:buChar char="•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7pPr>
      <a:lvl8pPr marL="2264366" indent="-168205" algn="l" rtl="0" eaLnBrk="1" fontAlgn="base" hangingPunct="1">
        <a:spcBef>
          <a:spcPct val="20000"/>
        </a:spcBef>
        <a:spcAft>
          <a:spcPct val="0"/>
        </a:spcAft>
        <a:buChar char="•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8pPr>
      <a:lvl9pPr marL="2598454" indent="-168205" algn="l" rtl="0" eaLnBrk="1" fontAlgn="base" hangingPunct="1">
        <a:spcBef>
          <a:spcPct val="20000"/>
        </a:spcBef>
        <a:spcAft>
          <a:spcPct val="0"/>
        </a:spcAft>
        <a:buChar char="•"/>
        <a:defRPr sz="1417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Arial" charset="0"/>
          <a:cs typeface="+mn-cs"/>
        </a:defRPr>
      </a:lvl9pPr>
    </p:bodyStyle>
    <p:otherStyle>
      <a:defPPr>
        <a:defRPr lang="en-US"/>
      </a:defPPr>
      <a:lvl1pPr marL="0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1pPr>
      <a:lvl2pPr marL="334088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2pPr>
      <a:lvl3pPr marL="668174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02262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36348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0436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2004521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338608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672695" algn="l" defTabSz="668174" rtl="0" eaLnBrk="1" latinLnBrk="0" hangingPunct="1"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" y="0"/>
            <a:ext cx="12198350" cy="1143000"/>
          </a:xfrm>
          <a:prstGeom prst="rect">
            <a:avLst/>
          </a:prstGeom>
        </p:spPr>
        <p:txBody>
          <a:bodyPr vert="horz" lIns="121954" tIns="60977" rIns="121954" bIns="60977" rtlCol="0" anchor="ctr">
            <a:no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918" y="1600201"/>
            <a:ext cx="10978515" cy="4525963"/>
          </a:xfrm>
          <a:prstGeom prst="rect">
            <a:avLst/>
          </a:prstGeom>
        </p:spPr>
        <p:txBody>
          <a:bodyPr vert="horz" lIns="121954" tIns="60977" rIns="121954" bIns="60977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09917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C6D46-8883-4C59-8F41-21D7EAD29FB2}" type="datetimeFigureOut">
              <a:rPr lang="en-US" smtClean="0"/>
              <a:t>9/18/2019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7770" y="6492875"/>
            <a:ext cx="3862811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42151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120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xStyles>
    <p:titleStyle>
      <a:lvl1pPr algn="ctr" defTabSz="121953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00" indent="-288000" algn="l" defTabSz="1219535" rtl="0" eaLnBrk="1" latinLnBrk="0" hangingPunct="1">
        <a:spcBef>
          <a:spcPts val="6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288000" algn="l" defTabSz="1219535" rtl="0" eaLnBrk="1" latinLnBrk="0" hangingPunct="1">
        <a:spcBef>
          <a:spcPts val="3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08000" indent="-288000" algn="l" defTabSz="1219535" rtl="0" eaLnBrk="1" latinLnBrk="0" hangingPunct="1"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00" indent="-216000" algn="l" defTabSz="1219535" rtl="0" eaLnBrk="1" latinLnBrk="0" hangingPunct="1">
        <a:spcBef>
          <a:spcPts val="1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84000" indent="-216000" algn="l" defTabSz="1219535" rtl="0" eaLnBrk="1" latinLnBrk="0" hangingPunct="1">
        <a:spcBef>
          <a:spcPts val="100"/>
        </a:spcBef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722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490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257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025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6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535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30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7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83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606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37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14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5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1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5" y="1558456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7" y="6553185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1569098857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94" indent="-228594" algn="l" defTabSz="121917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39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50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610" indent="-224361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6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2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6" y="1558457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8" y="6553186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208990526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4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4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89" indent="-228589" algn="l" defTabSz="121914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27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34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588" indent="-224356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6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2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6" y="1558457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8" y="6553186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730545825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4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4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89" indent="-228589" algn="l" defTabSz="121914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27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34" indent="-228589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588" indent="-224356" algn="l" defTabSz="121914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6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3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8" y="1558457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8" y="6553187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260188352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08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08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78" indent="-228578" algn="l" defTabSz="121908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03" indent="-228578" algn="l" defTabSz="121908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02" indent="-228578" algn="l" defTabSz="121908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542" indent="-224345" algn="l" defTabSz="121908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464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005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544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082" indent="-304768" algn="l" defTabSz="121908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39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80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18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58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696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35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73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13" algn="l" defTabSz="12190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" y="0"/>
            <a:ext cx="12198350" cy="1143000"/>
          </a:xfrm>
          <a:prstGeom prst="rect">
            <a:avLst/>
          </a:prstGeom>
        </p:spPr>
        <p:txBody>
          <a:bodyPr vert="horz" lIns="121954" tIns="60977" rIns="121954" bIns="60977" rtlCol="0" anchor="ctr">
            <a:no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918" y="1600201"/>
            <a:ext cx="10978515" cy="4525963"/>
          </a:xfrm>
          <a:prstGeom prst="rect">
            <a:avLst/>
          </a:prstGeom>
        </p:spPr>
        <p:txBody>
          <a:bodyPr vert="horz" lIns="121954" tIns="60977" rIns="121954" bIns="60977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0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2A3AF-1541-4979-9422-18F79577997B}" type="datetime1">
              <a:rPr lang="en-US" smtClean="0"/>
              <a:t>9/18/2019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7770" y="6492875"/>
            <a:ext cx="3862811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343515" y="6492875"/>
            <a:ext cx="2846282" cy="365125"/>
          </a:xfrm>
          <a:prstGeom prst="rect">
            <a:avLst/>
          </a:prstGeom>
        </p:spPr>
        <p:txBody>
          <a:bodyPr vert="horz" lIns="121954" tIns="60977" rIns="121954" bIns="60977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64719-00ED-40AD-AF49-5F6D6B9333CD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8515" y="95001"/>
            <a:ext cx="1219838" cy="95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58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</p:sldLayoutIdLst>
  <p:hf hdr="0" ftr="0" dt="0"/>
  <p:txStyles>
    <p:titleStyle>
      <a:lvl1pPr algn="ctr" defTabSz="121953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00" indent="-288000" algn="l" defTabSz="1219535" rtl="0" eaLnBrk="1" latinLnBrk="0" hangingPunct="1">
        <a:spcBef>
          <a:spcPts val="6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288000" algn="l" defTabSz="1219535" rtl="0" eaLnBrk="1" latinLnBrk="0" hangingPunct="1">
        <a:spcBef>
          <a:spcPts val="3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08000" indent="-288000" algn="l" defTabSz="1219535" rtl="0" eaLnBrk="1" latinLnBrk="0" hangingPunct="1"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00" indent="-216000" algn="l" defTabSz="1219535" rtl="0" eaLnBrk="1" latinLnBrk="0" hangingPunct="1">
        <a:spcBef>
          <a:spcPts val="1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84000" indent="-216000" algn="l" defTabSz="1219535" rtl="0" eaLnBrk="1" latinLnBrk="0" hangingPunct="1">
        <a:spcBef>
          <a:spcPts val="100"/>
        </a:spcBef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722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490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257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025" indent="-304884" algn="l" defTabSz="12195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6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535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30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7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838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606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373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141" algn="l" defTabSz="12195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11639771" y="6516195"/>
            <a:ext cx="0" cy="238125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757" y="304701"/>
            <a:ext cx="11253960" cy="724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195" y="1558456"/>
            <a:ext cx="11253960" cy="4285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03937" y="6553185"/>
            <a:ext cx="171076" cy="16414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lIns="0" tIns="0" rIns="0" bIns="0" anchor="ctr" anchorCtr="0">
            <a:spAutoFit/>
          </a:bodyPr>
          <a:lstStyle>
            <a:lvl1pPr algn="l">
              <a:defRPr lang="en-US" sz="1067" smtClean="0">
                <a:solidFill>
                  <a:srgbClr val="FFFFFF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fld id="{FD44707B-D922-47D5-BD24-D96E91B70543}" type="slidenum">
              <a:rPr lang="en-US" smtClean="0"/>
              <a:pPr eaLnBrk="0" fontAlgn="base" hangingPunct="0">
                <a:spcBef>
                  <a:spcPct val="5000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33709" y="6486789"/>
            <a:ext cx="452774" cy="298259"/>
            <a:chOff x="451796" y="386081"/>
            <a:chExt cx="1249194" cy="823318"/>
          </a:xfrm>
        </p:grpSpPr>
        <p:sp>
          <p:nvSpPr>
            <p:cNvPr id="16" name="Freeform 36"/>
            <p:cNvSpPr>
              <a:spLocks noEditPoints="1"/>
            </p:cNvSpPr>
            <p:nvPr userDrawn="1"/>
          </p:nvSpPr>
          <p:spPr bwMode="auto">
            <a:xfrm>
              <a:off x="451796" y="386081"/>
              <a:ext cx="1249194" cy="823318"/>
            </a:xfrm>
            <a:custGeom>
              <a:avLst/>
              <a:gdLst>
                <a:gd name="T0" fmla="*/ 2295 w 3777"/>
                <a:gd name="T1" fmla="*/ 1128 h 2491"/>
                <a:gd name="T2" fmla="*/ 2564 w 3777"/>
                <a:gd name="T3" fmla="*/ 1149 h 2491"/>
                <a:gd name="T4" fmla="*/ 2434 w 3777"/>
                <a:gd name="T5" fmla="*/ 1046 h 2491"/>
                <a:gd name="T6" fmla="*/ 1474 w 3777"/>
                <a:gd name="T7" fmla="*/ 949 h 2491"/>
                <a:gd name="T8" fmla="*/ 1548 w 3777"/>
                <a:gd name="T9" fmla="*/ 1130 h 2491"/>
                <a:gd name="T10" fmla="*/ 1326 w 3777"/>
                <a:gd name="T11" fmla="*/ 1068 h 2491"/>
                <a:gd name="T12" fmla="*/ 920 w 3777"/>
                <a:gd name="T13" fmla="*/ 900 h 2491"/>
                <a:gd name="T14" fmla="*/ 630 w 3777"/>
                <a:gd name="T15" fmla="*/ 1637 h 2491"/>
                <a:gd name="T16" fmla="*/ 551 w 3777"/>
                <a:gd name="T17" fmla="*/ 1468 h 2491"/>
                <a:gd name="T18" fmla="*/ 2646 w 3777"/>
                <a:gd name="T19" fmla="*/ 959 h 2491"/>
                <a:gd name="T20" fmla="*/ 2769 w 3777"/>
                <a:gd name="T21" fmla="*/ 1272 h 2491"/>
                <a:gd name="T22" fmla="*/ 2335 w 3777"/>
                <a:gd name="T23" fmla="*/ 1478 h 2491"/>
                <a:gd name="T24" fmla="*/ 2551 w 3777"/>
                <a:gd name="T25" fmla="*/ 1496 h 2491"/>
                <a:gd name="T26" fmla="*/ 2677 w 3777"/>
                <a:gd name="T27" fmla="*/ 1613 h 2491"/>
                <a:gd name="T28" fmla="*/ 2400 w 3777"/>
                <a:gd name="T29" fmla="*/ 1677 h 2491"/>
                <a:gd name="T30" fmla="*/ 2162 w 3777"/>
                <a:gd name="T31" fmla="*/ 1556 h 2491"/>
                <a:gd name="T32" fmla="*/ 2087 w 3777"/>
                <a:gd name="T33" fmla="*/ 1215 h 2491"/>
                <a:gd name="T34" fmla="*/ 2243 w 3777"/>
                <a:gd name="T35" fmla="*/ 941 h 2491"/>
                <a:gd name="T36" fmla="*/ 412 w 3777"/>
                <a:gd name="T37" fmla="*/ 815 h 2491"/>
                <a:gd name="T38" fmla="*/ 164 w 3777"/>
                <a:gd name="T39" fmla="*/ 1308 h 2491"/>
                <a:gd name="T40" fmla="*/ 246 w 3777"/>
                <a:gd name="T41" fmla="*/ 1819 h 2491"/>
                <a:gd name="T42" fmla="*/ 614 w 3777"/>
                <a:gd name="T43" fmla="*/ 2109 h 2491"/>
                <a:gd name="T44" fmla="*/ 1163 w 3777"/>
                <a:gd name="T45" fmla="*/ 2229 h 2491"/>
                <a:gd name="T46" fmla="*/ 1796 w 3777"/>
                <a:gd name="T47" fmla="*/ 2220 h 2491"/>
                <a:gd name="T48" fmla="*/ 2654 w 3777"/>
                <a:gd name="T49" fmla="*/ 2031 h 2491"/>
                <a:gd name="T50" fmla="*/ 3022 w 3777"/>
                <a:gd name="T51" fmla="*/ 2160 h 2491"/>
                <a:gd name="T52" fmla="*/ 2228 w 3777"/>
                <a:gd name="T53" fmla="*/ 2412 h 2491"/>
                <a:gd name="T54" fmla="*/ 1360 w 3777"/>
                <a:gd name="T55" fmla="*/ 2489 h 2491"/>
                <a:gd name="T56" fmla="*/ 599 w 3777"/>
                <a:gd name="T57" fmla="*/ 2344 h 2491"/>
                <a:gd name="T58" fmla="*/ 135 w 3777"/>
                <a:gd name="T59" fmla="*/ 1990 h 2491"/>
                <a:gd name="T60" fmla="*/ 2 w 3777"/>
                <a:gd name="T61" fmla="*/ 1451 h 2491"/>
                <a:gd name="T62" fmla="*/ 206 w 3777"/>
                <a:gd name="T63" fmla="*/ 933 h 2491"/>
                <a:gd name="T64" fmla="*/ 1887 w 3777"/>
                <a:gd name="T65" fmla="*/ 900 h 2491"/>
                <a:gd name="T66" fmla="*/ 1899 w 3777"/>
                <a:gd name="T67" fmla="*/ 1478 h 2491"/>
                <a:gd name="T68" fmla="*/ 1918 w 3777"/>
                <a:gd name="T69" fmla="*/ 1665 h 2491"/>
                <a:gd name="T70" fmla="*/ 1716 w 3777"/>
                <a:gd name="T71" fmla="*/ 1552 h 2491"/>
                <a:gd name="T72" fmla="*/ 745 w 3777"/>
                <a:gd name="T73" fmla="*/ 608 h 2491"/>
                <a:gd name="T74" fmla="*/ 3078 w 3777"/>
                <a:gd name="T75" fmla="*/ 1659 h 2491"/>
                <a:gd name="T76" fmla="*/ 2899 w 3777"/>
                <a:gd name="T77" fmla="*/ 1548 h 2491"/>
                <a:gd name="T78" fmla="*/ 2515 w 3777"/>
                <a:gd name="T79" fmla="*/ 0 h 2491"/>
                <a:gd name="T80" fmla="*/ 3161 w 3777"/>
                <a:gd name="T81" fmla="*/ 109 h 2491"/>
                <a:gd name="T82" fmla="*/ 3615 w 3777"/>
                <a:gd name="T83" fmla="*/ 404 h 2491"/>
                <a:gd name="T84" fmla="*/ 3777 w 3777"/>
                <a:gd name="T85" fmla="*/ 900 h 2491"/>
                <a:gd name="T86" fmla="*/ 3591 w 3777"/>
                <a:gd name="T87" fmla="*/ 1385 h 2491"/>
                <a:gd name="T88" fmla="*/ 3211 w 3777"/>
                <a:gd name="T89" fmla="*/ 1665 h 2491"/>
                <a:gd name="T90" fmla="*/ 3510 w 3777"/>
                <a:gd name="T91" fmla="*/ 1151 h 2491"/>
                <a:gd name="T92" fmla="*/ 3557 w 3777"/>
                <a:gd name="T93" fmla="*/ 684 h 2491"/>
                <a:gd name="T94" fmla="*/ 3258 w 3777"/>
                <a:gd name="T95" fmla="*/ 321 h 2491"/>
                <a:gd name="T96" fmla="*/ 2715 w 3777"/>
                <a:gd name="T97" fmla="*/ 149 h 2491"/>
                <a:gd name="T98" fmla="*/ 2027 w 3777"/>
                <a:gd name="T99" fmla="*/ 153 h 2491"/>
                <a:gd name="T100" fmla="*/ 1292 w 3777"/>
                <a:gd name="T101" fmla="*/ 321 h 2491"/>
                <a:gd name="T102" fmla="*/ 933 w 3777"/>
                <a:gd name="T103" fmla="*/ 383 h 2491"/>
                <a:gd name="T104" fmla="*/ 1651 w 3777"/>
                <a:gd name="T105" fmla="*/ 103 h 2491"/>
                <a:gd name="T106" fmla="*/ 2396 w 3777"/>
                <a:gd name="T107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77" h="2491">
                  <a:moveTo>
                    <a:pt x="2434" y="1046"/>
                  </a:moveTo>
                  <a:lnTo>
                    <a:pt x="2396" y="1050"/>
                  </a:lnTo>
                  <a:lnTo>
                    <a:pt x="2362" y="1062"/>
                  </a:lnTo>
                  <a:lnTo>
                    <a:pt x="2335" y="1078"/>
                  </a:lnTo>
                  <a:lnTo>
                    <a:pt x="2311" y="1102"/>
                  </a:lnTo>
                  <a:lnTo>
                    <a:pt x="2295" y="1128"/>
                  </a:lnTo>
                  <a:lnTo>
                    <a:pt x="2285" y="1153"/>
                  </a:lnTo>
                  <a:lnTo>
                    <a:pt x="2279" y="1179"/>
                  </a:lnTo>
                  <a:lnTo>
                    <a:pt x="2275" y="1211"/>
                  </a:lnTo>
                  <a:lnTo>
                    <a:pt x="2574" y="1211"/>
                  </a:lnTo>
                  <a:lnTo>
                    <a:pt x="2572" y="1179"/>
                  </a:lnTo>
                  <a:lnTo>
                    <a:pt x="2564" y="1149"/>
                  </a:lnTo>
                  <a:lnTo>
                    <a:pt x="2555" y="1122"/>
                  </a:lnTo>
                  <a:lnTo>
                    <a:pt x="2541" y="1098"/>
                  </a:lnTo>
                  <a:lnTo>
                    <a:pt x="2521" y="1076"/>
                  </a:lnTo>
                  <a:lnTo>
                    <a:pt x="2497" y="1060"/>
                  </a:lnTo>
                  <a:lnTo>
                    <a:pt x="2467" y="1050"/>
                  </a:lnTo>
                  <a:lnTo>
                    <a:pt x="2434" y="1046"/>
                  </a:lnTo>
                  <a:close/>
                  <a:moveTo>
                    <a:pt x="920" y="900"/>
                  </a:moveTo>
                  <a:lnTo>
                    <a:pt x="1320" y="900"/>
                  </a:lnTo>
                  <a:lnTo>
                    <a:pt x="1367" y="904"/>
                  </a:lnTo>
                  <a:lnTo>
                    <a:pt x="1409" y="914"/>
                  </a:lnTo>
                  <a:lnTo>
                    <a:pt x="1445" y="929"/>
                  </a:lnTo>
                  <a:lnTo>
                    <a:pt x="1474" y="949"/>
                  </a:lnTo>
                  <a:lnTo>
                    <a:pt x="1498" y="973"/>
                  </a:lnTo>
                  <a:lnTo>
                    <a:pt x="1516" y="1001"/>
                  </a:lnTo>
                  <a:lnTo>
                    <a:pt x="1532" y="1031"/>
                  </a:lnTo>
                  <a:lnTo>
                    <a:pt x="1540" y="1062"/>
                  </a:lnTo>
                  <a:lnTo>
                    <a:pt x="1546" y="1096"/>
                  </a:lnTo>
                  <a:lnTo>
                    <a:pt x="1548" y="1130"/>
                  </a:lnTo>
                  <a:lnTo>
                    <a:pt x="1548" y="1667"/>
                  </a:lnTo>
                  <a:lnTo>
                    <a:pt x="1354" y="1667"/>
                  </a:lnTo>
                  <a:lnTo>
                    <a:pt x="1354" y="1130"/>
                  </a:lnTo>
                  <a:lnTo>
                    <a:pt x="1352" y="1104"/>
                  </a:lnTo>
                  <a:lnTo>
                    <a:pt x="1342" y="1084"/>
                  </a:lnTo>
                  <a:lnTo>
                    <a:pt x="1326" y="1068"/>
                  </a:lnTo>
                  <a:lnTo>
                    <a:pt x="1304" y="1060"/>
                  </a:lnTo>
                  <a:lnTo>
                    <a:pt x="1274" y="1056"/>
                  </a:lnTo>
                  <a:lnTo>
                    <a:pt x="1114" y="1056"/>
                  </a:lnTo>
                  <a:lnTo>
                    <a:pt x="1114" y="1667"/>
                  </a:lnTo>
                  <a:lnTo>
                    <a:pt x="920" y="1667"/>
                  </a:lnTo>
                  <a:lnTo>
                    <a:pt x="920" y="900"/>
                  </a:lnTo>
                  <a:close/>
                  <a:moveTo>
                    <a:pt x="551" y="900"/>
                  </a:moveTo>
                  <a:lnTo>
                    <a:pt x="747" y="900"/>
                  </a:lnTo>
                  <a:lnTo>
                    <a:pt x="747" y="1675"/>
                  </a:lnTo>
                  <a:lnTo>
                    <a:pt x="702" y="1667"/>
                  </a:lnTo>
                  <a:lnTo>
                    <a:pt x="662" y="1655"/>
                  </a:lnTo>
                  <a:lnTo>
                    <a:pt x="630" y="1637"/>
                  </a:lnTo>
                  <a:lnTo>
                    <a:pt x="604" y="1617"/>
                  </a:lnTo>
                  <a:lnTo>
                    <a:pt x="585" y="1591"/>
                  </a:lnTo>
                  <a:lnTo>
                    <a:pt x="569" y="1564"/>
                  </a:lnTo>
                  <a:lnTo>
                    <a:pt x="559" y="1534"/>
                  </a:lnTo>
                  <a:lnTo>
                    <a:pt x="553" y="1502"/>
                  </a:lnTo>
                  <a:lnTo>
                    <a:pt x="551" y="1468"/>
                  </a:lnTo>
                  <a:lnTo>
                    <a:pt x="551" y="900"/>
                  </a:lnTo>
                  <a:close/>
                  <a:moveTo>
                    <a:pt x="2442" y="886"/>
                  </a:moveTo>
                  <a:lnTo>
                    <a:pt x="2501" y="892"/>
                  </a:lnTo>
                  <a:lnTo>
                    <a:pt x="2557" y="906"/>
                  </a:lnTo>
                  <a:lnTo>
                    <a:pt x="2604" y="928"/>
                  </a:lnTo>
                  <a:lnTo>
                    <a:pt x="2646" y="959"/>
                  </a:lnTo>
                  <a:lnTo>
                    <a:pt x="2683" y="997"/>
                  </a:lnTo>
                  <a:lnTo>
                    <a:pt x="2713" y="1042"/>
                  </a:lnTo>
                  <a:lnTo>
                    <a:pt x="2737" y="1092"/>
                  </a:lnTo>
                  <a:lnTo>
                    <a:pt x="2755" y="1147"/>
                  </a:lnTo>
                  <a:lnTo>
                    <a:pt x="2765" y="1209"/>
                  </a:lnTo>
                  <a:lnTo>
                    <a:pt x="2769" y="1272"/>
                  </a:lnTo>
                  <a:lnTo>
                    <a:pt x="2769" y="1344"/>
                  </a:lnTo>
                  <a:lnTo>
                    <a:pt x="2275" y="1344"/>
                  </a:lnTo>
                  <a:lnTo>
                    <a:pt x="2279" y="1383"/>
                  </a:lnTo>
                  <a:lnTo>
                    <a:pt x="2291" y="1421"/>
                  </a:lnTo>
                  <a:lnTo>
                    <a:pt x="2309" y="1453"/>
                  </a:lnTo>
                  <a:lnTo>
                    <a:pt x="2335" y="1478"/>
                  </a:lnTo>
                  <a:lnTo>
                    <a:pt x="2366" y="1498"/>
                  </a:lnTo>
                  <a:lnTo>
                    <a:pt x="2404" y="1510"/>
                  </a:lnTo>
                  <a:lnTo>
                    <a:pt x="2448" y="1514"/>
                  </a:lnTo>
                  <a:lnTo>
                    <a:pt x="2487" y="1512"/>
                  </a:lnTo>
                  <a:lnTo>
                    <a:pt x="2521" y="1506"/>
                  </a:lnTo>
                  <a:lnTo>
                    <a:pt x="2551" y="1496"/>
                  </a:lnTo>
                  <a:lnTo>
                    <a:pt x="2576" y="1482"/>
                  </a:lnTo>
                  <a:lnTo>
                    <a:pt x="2602" y="1465"/>
                  </a:lnTo>
                  <a:lnTo>
                    <a:pt x="2626" y="1443"/>
                  </a:lnTo>
                  <a:lnTo>
                    <a:pt x="2747" y="1556"/>
                  </a:lnTo>
                  <a:lnTo>
                    <a:pt x="2713" y="1587"/>
                  </a:lnTo>
                  <a:lnTo>
                    <a:pt x="2677" y="1613"/>
                  </a:lnTo>
                  <a:lnTo>
                    <a:pt x="2640" y="1637"/>
                  </a:lnTo>
                  <a:lnTo>
                    <a:pt x="2600" y="1655"/>
                  </a:lnTo>
                  <a:lnTo>
                    <a:pt x="2555" y="1667"/>
                  </a:lnTo>
                  <a:lnTo>
                    <a:pt x="2503" y="1675"/>
                  </a:lnTo>
                  <a:lnTo>
                    <a:pt x="2446" y="1679"/>
                  </a:lnTo>
                  <a:lnTo>
                    <a:pt x="2400" y="1677"/>
                  </a:lnTo>
                  <a:lnTo>
                    <a:pt x="2354" y="1669"/>
                  </a:lnTo>
                  <a:lnTo>
                    <a:pt x="2311" y="1659"/>
                  </a:lnTo>
                  <a:lnTo>
                    <a:pt x="2269" y="1641"/>
                  </a:lnTo>
                  <a:lnTo>
                    <a:pt x="2232" y="1619"/>
                  </a:lnTo>
                  <a:lnTo>
                    <a:pt x="2194" y="1591"/>
                  </a:lnTo>
                  <a:lnTo>
                    <a:pt x="2162" y="1556"/>
                  </a:lnTo>
                  <a:lnTo>
                    <a:pt x="2136" y="1516"/>
                  </a:lnTo>
                  <a:lnTo>
                    <a:pt x="2113" y="1468"/>
                  </a:lnTo>
                  <a:lnTo>
                    <a:pt x="2097" y="1413"/>
                  </a:lnTo>
                  <a:lnTo>
                    <a:pt x="2087" y="1352"/>
                  </a:lnTo>
                  <a:lnTo>
                    <a:pt x="2083" y="1282"/>
                  </a:lnTo>
                  <a:lnTo>
                    <a:pt x="2087" y="1215"/>
                  </a:lnTo>
                  <a:lnTo>
                    <a:pt x="2097" y="1155"/>
                  </a:lnTo>
                  <a:lnTo>
                    <a:pt x="2115" y="1100"/>
                  </a:lnTo>
                  <a:lnTo>
                    <a:pt x="2138" y="1050"/>
                  </a:lnTo>
                  <a:lnTo>
                    <a:pt x="2168" y="1009"/>
                  </a:lnTo>
                  <a:lnTo>
                    <a:pt x="2204" y="971"/>
                  </a:lnTo>
                  <a:lnTo>
                    <a:pt x="2243" y="941"/>
                  </a:lnTo>
                  <a:lnTo>
                    <a:pt x="2289" y="918"/>
                  </a:lnTo>
                  <a:lnTo>
                    <a:pt x="2337" y="900"/>
                  </a:lnTo>
                  <a:lnTo>
                    <a:pt x="2388" y="890"/>
                  </a:lnTo>
                  <a:lnTo>
                    <a:pt x="2442" y="886"/>
                  </a:lnTo>
                  <a:close/>
                  <a:moveTo>
                    <a:pt x="412" y="713"/>
                  </a:moveTo>
                  <a:lnTo>
                    <a:pt x="412" y="815"/>
                  </a:lnTo>
                  <a:lnTo>
                    <a:pt x="357" y="882"/>
                  </a:lnTo>
                  <a:lnTo>
                    <a:pt x="305" y="957"/>
                  </a:lnTo>
                  <a:lnTo>
                    <a:pt x="258" y="1038"/>
                  </a:lnTo>
                  <a:lnTo>
                    <a:pt x="218" y="1124"/>
                  </a:lnTo>
                  <a:lnTo>
                    <a:pt x="186" y="1215"/>
                  </a:lnTo>
                  <a:lnTo>
                    <a:pt x="164" y="1308"/>
                  </a:lnTo>
                  <a:lnTo>
                    <a:pt x="151" y="1405"/>
                  </a:lnTo>
                  <a:lnTo>
                    <a:pt x="151" y="1500"/>
                  </a:lnTo>
                  <a:lnTo>
                    <a:pt x="161" y="1597"/>
                  </a:lnTo>
                  <a:lnTo>
                    <a:pt x="180" y="1677"/>
                  </a:lnTo>
                  <a:lnTo>
                    <a:pt x="210" y="1752"/>
                  </a:lnTo>
                  <a:lnTo>
                    <a:pt x="246" y="1819"/>
                  </a:lnTo>
                  <a:lnTo>
                    <a:pt x="291" y="1881"/>
                  </a:lnTo>
                  <a:lnTo>
                    <a:pt x="343" y="1936"/>
                  </a:lnTo>
                  <a:lnTo>
                    <a:pt x="402" y="1988"/>
                  </a:lnTo>
                  <a:lnTo>
                    <a:pt x="468" y="2033"/>
                  </a:lnTo>
                  <a:lnTo>
                    <a:pt x="539" y="2073"/>
                  </a:lnTo>
                  <a:lnTo>
                    <a:pt x="614" y="2109"/>
                  </a:lnTo>
                  <a:lnTo>
                    <a:pt x="696" y="2140"/>
                  </a:lnTo>
                  <a:lnTo>
                    <a:pt x="783" y="2166"/>
                  </a:lnTo>
                  <a:lnTo>
                    <a:pt x="872" y="2188"/>
                  </a:lnTo>
                  <a:lnTo>
                    <a:pt x="967" y="2206"/>
                  </a:lnTo>
                  <a:lnTo>
                    <a:pt x="1064" y="2220"/>
                  </a:lnTo>
                  <a:lnTo>
                    <a:pt x="1163" y="2229"/>
                  </a:lnTo>
                  <a:lnTo>
                    <a:pt x="1266" y="2235"/>
                  </a:lnTo>
                  <a:lnTo>
                    <a:pt x="1369" y="2237"/>
                  </a:lnTo>
                  <a:lnTo>
                    <a:pt x="1474" y="2237"/>
                  </a:lnTo>
                  <a:lnTo>
                    <a:pt x="1581" y="2235"/>
                  </a:lnTo>
                  <a:lnTo>
                    <a:pt x="1689" y="2229"/>
                  </a:lnTo>
                  <a:lnTo>
                    <a:pt x="1796" y="2220"/>
                  </a:lnTo>
                  <a:lnTo>
                    <a:pt x="1934" y="2204"/>
                  </a:lnTo>
                  <a:lnTo>
                    <a:pt x="2079" y="2180"/>
                  </a:lnTo>
                  <a:lnTo>
                    <a:pt x="2224" y="2152"/>
                  </a:lnTo>
                  <a:lnTo>
                    <a:pt x="2370" y="2116"/>
                  </a:lnTo>
                  <a:lnTo>
                    <a:pt x="2513" y="2077"/>
                  </a:lnTo>
                  <a:lnTo>
                    <a:pt x="2654" y="2031"/>
                  </a:lnTo>
                  <a:lnTo>
                    <a:pt x="2786" y="1982"/>
                  </a:lnTo>
                  <a:lnTo>
                    <a:pt x="2913" y="1930"/>
                  </a:lnTo>
                  <a:lnTo>
                    <a:pt x="3032" y="1873"/>
                  </a:lnTo>
                  <a:lnTo>
                    <a:pt x="3137" y="1815"/>
                  </a:lnTo>
                  <a:lnTo>
                    <a:pt x="3137" y="2101"/>
                  </a:lnTo>
                  <a:lnTo>
                    <a:pt x="3022" y="2160"/>
                  </a:lnTo>
                  <a:lnTo>
                    <a:pt x="2901" y="2214"/>
                  </a:lnTo>
                  <a:lnTo>
                    <a:pt x="2773" y="2263"/>
                  </a:lnTo>
                  <a:lnTo>
                    <a:pt x="2638" y="2307"/>
                  </a:lnTo>
                  <a:lnTo>
                    <a:pt x="2503" y="2346"/>
                  </a:lnTo>
                  <a:lnTo>
                    <a:pt x="2364" y="2382"/>
                  </a:lnTo>
                  <a:lnTo>
                    <a:pt x="2228" y="2412"/>
                  </a:lnTo>
                  <a:lnTo>
                    <a:pt x="2095" y="2438"/>
                  </a:lnTo>
                  <a:lnTo>
                    <a:pt x="1964" y="2457"/>
                  </a:lnTo>
                  <a:lnTo>
                    <a:pt x="1839" y="2471"/>
                  </a:lnTo>
                  <a:lnTo>
                    <a:pt x="1673" y="2485"/>
                  </a:lnTo>
                  <a:lnTo>
                    <a:pt x="1512" y="2491"/>
                  </a:lnTo>
                  <a:lnTo>
                    <a:pt x="1360" y="2489"/>
                  </a:lnTo>
                  <a:lnTo>
                    <a:pt x="1215" y="2481"/>
                  </a:lnTo>
                  <a:lnTo>
                    <a:pt x="1076" y="2465"/>
                  </a:lnTo>
                  <a:lnTo>
                    <a:pt x="945" y="2445"/>
                  </a:lnTo>
                  <a:lnTo>
                    <a:pt x="820" y="2418"/>
                  </a:lnTo>
                  <a:lnTo>
                    <a:pt x="706" y="2384"/>
                  </a:lnTo>
                  <a:lnTo>
                    <a:pt x="599" y="2344"/>
                  </a:lnTo>
                  <a:lnTo>
                    <a:pt x="499" y="2299"/>
                  </a:lnTo>
                  <a:lnTo>
                    <a:pt x="408" y="2247"/>
                  </a:lnTo>
                  <a:lnTo>
                    <a:pt x="327" y="2190"/>
                  </a:lnTo>
                  <a:lnTo>
                    <a:pt x="254" y="2128"/>
                  </a:lnTo>
                  <a:lnTo>
                    <a:pt x="188" y="2061"/>
                  </a:lnTo>
                  <a:lnTo>
                    <a:pt x="135" y="1990"/>
                  </a:lnTo>
                  <a:lnTo>
                    <a:pt x="89" y="1912"/>
                  </a:lnTo>
                  <a:lnTo>
                    <a:pt x="54" y="1831"/>
                  </a:lnTo>
                  <a:lnTo>
                    <a:pt x="28" y="1746"/>
                  </a:lnTo>
                  <a:lnTo>
                    <a:pt x="8" y="1645"/>
                  </a:lnTo>
                  <a:lnTo>
                    <a:pt x="0" y="1546"/>
                  </a:lnTo>
                  <a:lnTo>
                    <a:pt x="2" y="1451"/>
                  </a:lnTo>
                  <a:lnTo>
                    <a:pt x="14" y="1358"/>
                  </a:lnTo>
                  <a:lnTo>
                    <a:pt x="36" y="1266"/>
                  </a:lnTo>
                  <a:lnTo>
                    <a:pt x="65" y="1179"/>
                  </a:lnTo>
                  <a:lnTo>
                    <a:pt x="105" y="1094"/>
                  </a:lnTo>
                  <a:lnTo>
                    <a:pt x="153" y="1013"/>
                  </a:lnTo>
                  <a:lnTo>
                    <a:pt x="206" y="933"/>
                  </a:lnTo>
                  <a:lnTo>
                    <a:pt x="270" y="858"/>
                  </a:lnTo>
                  <a:lnTo>
                    <a:pt x="337" y="785"/>
                  </a:lnTo>
                  <a:lnTo>
                    <a:pt x="412" y="713"/>
                  </a:lnTo>
                  <a:close/>
                  <a:moveTo>
                    <a:pt x="1692" y="690"/>
                  </a:moveTo>
                  <a:lnTo>
                    <a:pt x="1887" y="690"/>
                  </a:lnTo>
                  <a:lnTo>
                    <a:pt x="1887" y="900"/>
                  </a:lnTo>
                  <a:lnTo>
                    <a:pt x="2033" y="900"/>
                  </a:lnTo>
                  <a:lnTo>
                    <a:pt x="2033" y="1056"/>
                  </a:lnTo>
                  <a:lnTo>
                    <a:pt x="1887" y="1056"/>
                  </a:lnTo>
                  <a:lnTo>
                    <a:pt x="1887" y="1435"/>
                  </a:lnTo>
                  <a:lnTo>
                    <a:pt x="1891" y="1459"/>
                  </a:lnTo>
                  <a:lnTo>
                    <a:pt x="1899" y="1478"/>
                  </a:lnTo>
                  <a:lnTo>
                    <a:pt x="1910" y="1492"/>
                  </a:lnTo>
                  <a:lnTo>
                    <a:pt x="1930" y="1500"/>
                  </a:lnTo>
                  <a:lnTo>
                    <a:pt x="1954" y="1504"/>
                  </a:lnTo>
                  <a:lnTo>
                    <a:pt x="2033" y="1504"/>
                  </a:lnTo>
                  <a:lnTo>
                    <a:pt x="2033" y="1665"/>
                  </a:lnTo>
                  <a:lnTo>
                    <a:pt x="1918" y="1665"/>
                  </a:lnTo>
                  <a:lnTo>
                    <a:pt x="1869" y="1661"/>
                  </a:lnTo>
                  <a:lnTo>
                    <a:pt x="1827" y="1651"/>
                  </a:lnTo>
                  <a:lnTo>
                    <a:pt x="1790" y="1633"/>
                  </a:lnTo>
                  <a:lnTo>
                    <a:pt x="1760" y="1609"/>
                  </a:lnTo>
                  <a:lnTo>
                    <a:pt x="1736" y="1581"/>
                  </a:lnTo>
                  <a:lnTo>
                    <a:pt x="1716" y="1552"/>
                  </a:lnTo>
                  <a:lnTo>
                    <a:pt x="1704" y="1518"/>
                  </a:lnTo>
                  <a:lnTo>
                    <a:pt x="1696" y="1482"/>
                  </a:lnTo>
                  <a:lnTo>
                    <a:pt x="1692" y="1447"/>
                  </a:lnTo>
                  <a:lnTo>
                    <a:pt x="1692" y="690"/>
                  </a:lnTo>
                  <a:close/>
                  <a:moveTo>
                    <a:pt x="551" y="608"/>
                  </a:moveTo>
                  <a:lnTo>
                    <a:pt x="745" y="608"/>
                  </a:lnTo>
                  <a:lnTo>
                    <a:pt x="745" y="793"/>
                  </a:lnTo>
                  <a:lnTo>
                    <a:pt x="551" y="793"/>
                  </a:lnTo>
                  <a:lnTo>
                    <a:pt x="551" y="608"/>
                  </a:lnTo>
                  <a:close/>
                  <a:moveTo>
                    <a:pt x="2882" y="581"/>
                  </a:moveTo>
                  <a:lnTo>
                    <a:pt x="3078" y="581"/>
                  </a:lnTo>
                  <a:lnTo>
                    <a:pt x="3078" y="1659"/>
                  </a:lnTo>
                  <a:lnTo>
                    <a:pt x="3032" y="1651"/>
                  </a:lnTo>
                  <a:lnTo>
                    <a:pt x="2995" y="1639"/>
                  </a:lnTo>
                  <a:lnTo>
                    <a:pt x="2961" y="1621"/>
                  </a:lnTo>
                  <a:lnTo>
                    <a:pt x="2935" y="1599"/>
                  </a:lnTo>
                  <a:lnTo>
                    <a:pt x="2915" y="1575"/>
                  </a:lnTo>
                  <a:lnTo>
                    <a:pt x="2899" y="1548"/>
                  </a:lnTo>
                  <a:lnTo>
                    <a:pt x="2889" y="1518"/>
                  </a:lnTo>
                  <a:lnTo>
                    <a:pt x="2884" y="1486"/>
                  </a:lnTo>
                  <a:lnTo>
                    <a:pt x="2882" y="1453"/>
                  </a:lnTo>
                  <a:lnTo>
                    <a:pt x="2882" y="581"/>
                  </a:lnTo>
                  <a:close/>
                  <a:moveTo>
                    <a:pt x="2396" y="0"/>
                  </a:moveTo>
                  <a:lnTo>
                    <a:pt x="2515" y="0"/>
                  </a:lnTo>
                  <a:lnTo>
                    <a:pt x="2632" y="6"/>
                  </a:lnTo>
                  <a:lnTo>
                    <a:pt x="2745" y="16"/>
                  </a:lnTo>
                  <a:lnTo>
                    <a:pt x="2856" y="32"/>
                  </a:lnTo>
                  <a:lnTo>
                    <a:pt x="2963" y="52"/>
                  </a:lnTo>
                  <a:lnTo>
                    <a:pt x="3064" y="77"/>
                  </a:lnTo>
                  <a:lnTo>
                    <a:pt x="3161" y="109"/>
                  </a:lnTo>
                  <a:lnTo>
                    <a:pt x="3252" y="145"/>
                  </a:lnTo>
                  <a:lnTo>
                    <a:pt x="3339" y="186"/>
                  </a:lnTo>
                  <a:lnTo>
                    <a:pt x="3419" y="232"/>
                  </a:lnTo>
                  <a:lnTo>
                    <a:pt x="3492" y="285"/>
                  </a:lnTo>
                  <a:lnTo>
                    <a:pt x="3557" y="341"/>
                  </a:lnTo>
                  <a:lnTo>
                    <a:pt x="3615" y="404"/>
                  </a:lnTo>
                  <a:lnTo>
                    <a:pt x="3664" y="472"/>
                  </a:lnTo>
                  <a:lnTo>
                    <a:pt x="3706" y="545"/>
                  </a:lnTo>
                  <a:lnTo>
                    <a:pt x="3740" y="622"/>
                  </a:lnTo>
                  <a:lnTo>
                    <a:pt x="3761" y="708"/>
                  </a:lnTo>
                  <a:lnTo>
                    <a:pt x="3775" y="805"/>
                  </a:lnTo>
                  <a:lnTo>
                    <a:pt x="3777" y="900"/>
                  </a:lnTo>
                  <a:lnTo>
                    <a:pt x="3769" y="991"/>
                  </a:lnTo>
                  <a:lnTo>
                    <a:pt x="3750" y="1080"/>
                  </a:lnTo>
                  <a:lnTo>
                    <a:pt x="3722" y="1163"/>
                  </a:lnTo>
                  <a:lnTo>
                    <a:pt x="3684" y="1243"/>
                  </a:lnTo>
                  <a:lnTo>
                    <a:pt x="3641" y="1316"/>
                  </a:lnTo>
                  <a:lnTo>
                    <a:pt x="3591" y="1385"/>
                  </a:lnTo>
                  <a:lnTo>
                    <a:pt x="3536" y="1449"/>
                  </a:lnTo>
                  <a:lnTo>
                    <a:pt x="3476" y="1506"/>
                  </a:lnTo>
                  <a:lnTo>
                    <a:pt x="3413" y="1556"/>
                  </a:lnTo>
                  <a:lnTo>
                    <a:pt x="3345" y="1599"/>
                  </a:lnTo>
                  <a:lnTo>
                    <a:pt x="3278" y="1637"/>
                  </a:lnTo>
                  <a:lnTo>
                    <a:pt x="3211" y="1665"/>
                  </a:lnTo>
                  <a:lnTo>
                    <a:pt x="3211" y="1459"/>
                  </a:lnTo>
                  <a:lnTo>
                    <a:pt x="3286" y="1409"/>
                  </a:lnTo>
                  <a:lnTo>
                    <a:pt x="3355" y="1352"/>
                  </a:lnTo>
                  <a:lnTo>
                    <a:pt x="3415" y="1288"/>
                  </a:lnTo>
                  <a:lnTo>
                    <a:pt x="3468" y="1221"/>
                  </a:lnTo>
                  <a:lnTo>
                    <a:pt x="3510" y="1151"/>
                  </a:lnTo>
                  <a:lnTo>
                    <a:pt x="3543" y="1076"/>
                  </a:lnTo>
                  <a:lnTo>
                    <a:pt x="3569" y="1001"/>
                  </a:lnTo>
                  <a:lnTo>
                    <a:pt x="3581" y="922"/>
                  </a:lnTo>
                  <a:lnTo>
                    <a:pt x="3585" y="842"/>
                  </a:lnTo>
                  <a:lnTo>
                    <a:pt x="3577" y="763"/>
                  </a:lnTo>
                  <a:lnTo>
                    <a:pt x="3557" y="684"/>
                  </a:lnTo>
                  <a:lnTo>
                    <a:pt x="3530" y="610"/>
                  </a:lnTo>
                  <a:lnTo>
                    <a:pt x="3490" y="541"/>
                  </a:lnTo>
                  <a:lnTo>
                    <a:pt x="3444" y="478"/>
                  </a:lnTo>
                  <a:lnTo>
                    <a:pt x="3389" y="420"/>
                  </a:lnTo>
                  <a:lnTo>
                    <a:pt x="3327" y="369"/>
                  </a:lnTo>
                  <a:lnTo>
                    <a:pt x="3258" y="321"/>
                  </a:lnTo>
                  <a:lnTo>
                    <a:pt x="3183" y="280"/>
                  </a:lnTo>
                  <a:lnTo>
                    <a:pt x="3100" y="244"/>
                  </a:lnTo>
                  <a:lnTo>
                    <a:pt x="3010" y="212"/>
                  </a:lnTo>
                  <a:lnTo>
                    <a:pt x="2917" y="186"/>
                  </a:lnTo>
                  <a:lnTo>
                    <a:pt x="2818" y="165"/>
                  </a:lnTo>
                  <a:lnTo>
                    <a:pt x="2715" y="149"/>
                  </a:lnTo>
                  <a:lnTo>
                    <a:pt x="2608" y="139"/>
                  </a:lnTo>
                  <a:lnTo>
                    <a:pt x="2497" y="131"/>
                  </a:lnTo>
                  <a:lnTo>
                    <a:pt x="2384" y="131"/>
                  </a:lnTo>
                  <a:lnTo>
                    <a:pt x="2267" y="133"/>
                  </a:lnTo>
                  <a:lnTo>
                    <a:pt x="2148" y="141"/>
                  </a:lnTo>
                  <a:lnTo>
                    <a:pt x="2027" y="153"/>
                  </a:lnTo>
                  <a:lnTo>
                    <a:pt x="1905" y="171"/>
                  </a:lnTo>
                  <a:lnTo>
                    <a:pt x="1782" y="192"/>
                  </a:lnTo>
                  <a:lnTo>
                    <a:pt x="1659" y="218"/>
                  </a:lnTo>
                  <a:lnTo>
                    <a:pt x="1536" y="248"/>
                  </a:lnTo>
                  <a:lnTo>
                    <a:pt x="1413" y="283"/>
                  </a:lnTo>
                  <a:lnTo>
                    <a:pt x="1292" y="321"/>
                  </a:lnTo>
                  <a:lnTo>
                    <a:pt x="1171" y="365"/>
                  </a:lnTo>
                  <a:lnTo>
                    <a:pt x="1052" y="412"/>
                  </a:lnTo>
                  <a:lnTo>
                    <a:pt x="937" y="464"/>
                  </a:lnTo>
                  <a:lnTo>
                    <a:pt x="824" y="519"/>
                  </a:lnTo>
                  <a:lnTo>
                    <a:pt x="824" y="446"/>
                  </a:lnTo>
                  <a:lnTo>
                    <a:pt x="933" y="383"/>
                  </a:lnTo>
                  <a:lnTo>
                    <a:pt x="1046" y="325"/>
                  </a:lnTo>
                  <a:lnTo>
                    <a:pt x="1163" y="270"/>
                  </a:lnTo>
                  <a:lnTo>
                    <a:pt x="1282" y="222"/>
                  </a:lnTo>
                  <a:lnTo>
                    <a:pt x="1405" y="176"/>
                  </a:lnTo>
                  <a:lnTo>
                    <a:pt x="1528" y="137"/>
                  </a:lnTo>
                  <a:lnTo>
                    <a:pt x="1651" y="103"/>
                  </a:lnTo>
                  <a:lnTo>
                    <a:pt x="1776" y="73"/>
                  </a:lnTo>
                  <a:lnTo>
                    <a:pt x="1903" y="50"/>
                  </a:lnTo>
                  <a:lnTo>
                    <a:pt x="2027" y="30"/>
                  </a:lnTo>
                  <a:lnTo>
                    <a:pt x="2150" y="14"/>
                  </a:lnTo>
                  <a:lnTo>
                    <a:pt x="2273" y="4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  <p:sp>
          <p:nvSpPr>
            <p:cNvPr id="17" name="Freeform 37"/>
            <p:cNvSpPr>
              <a:spLocks noEditPoints="1"/>
            </p:cNvSpPr>
            <p:nvPr userDrawn="1"/>
          </p:nvSpPr>
          <p:spPr bwMode="auto">
            <a:xfrm>
              <a:off x="1513181" y="577858"/>
              <a:ext cx="52243" cy="51581"/>
            </a:xfrm>
            <a:custGeom>
              <a:avLst/>
              <a:gdLst>
                <a:gd name="T0" fmla="*/ 61 w 156"/>
                <a:gd name="T1" fmla="*/ 73 h 156"/>
                <a:gd name="T2" fmla="*/ 69 w 156"/>
                <a:gd name="T3" fmla="*/ 73 h 156"/>
                <a:gd name="T4" fmla="*/ 75 w 156"/>
                <a:gd name="T5" fmla="*/ 73 h 156"/>
                <a:gd name="T6" fmla="*/ 87 w 156"/>
                <a:gd name="T7" fmla="*/ 71 h 156"/>
                <a:gd name="T8" fmla="*/ 93 w 156"/>
                <a:gd name="T9" fmla="*/ 65 h 156"/>
                <a:gd name="T10" fmla="*/ 93 w 156"/>
                <a:gd name="T11" fmla="*/ 57 h 156"/>
                <a:gd name="T12" fmla="*/ 89 w 156"/>
                <a:gd name="T13" fmla="*/ 49 h 156"/>
                <a:gd name="T14" fmla="*/ 81 w 156"/>
                <a:gd name="T15" fmla="*/ 45 h 156"/>
                <a:gd name="T16" fmla="*/ 61 w 156"/>
                <a:gd name="T17" fmla="*/ 45 h 156"/>
                <a:gd name="T18" fmla="*/ 89 w 156"/>
                <a:gd name="T19" fmla="*/ 29 h 156"/>
                <a:gd name="T20" fmla="*/ 109 w 156"/>
                <a:gd name="T21" fmla="*/ 43 h 156"/>
                <a:gd name="T22" fmla="*/ 111 w 156"/>
                <a:gd name="T23" fmla="*/ 59 h 156"/>
                <a:gd name="T24" fmla="*/ 109 w 156"/>
                <a:gd name="T25" fmla="*/ 73 h 156"/>
                <a:gd name="T26" fmla="*/ 99 w 156"/>
                <a:gd name="T27" fmla="*/ 81 h 156"/>
                <a:gd name="T28" fmla="*/ 114 w 156"/>
                <a:gd name="T29" fmla="*/ 119 h 156"/>
                <a:gd name="T30" fmla="*/ 114 w 156"/>
                <a:gd name="T31" fmla="*/ 123 h 156"/>
                <a:gd name="T32" fmla="*/ 113 w 156"/>
                <a:gd name="T33" fmla="*/ 125 h 156"/>
                <a:gd name="T34" fmla="*/ 97 w 156"/>
                <a:gd name="T35" fmla="*/ 125 h 156"/>
                <a:gd name="T36" fmla="*/ 95 w 156"/>
                <a:gd name="T37" fmla="*/ 123 h 156"/>
                <a:gd name="T38" fmla="*/ 73 w 156"/>
                <a:gd name="T39" fmla="*/ 89 h 156"/>
                <a:gd name="T40" fmla="*/ 71 w 156"/>
                <a:gd name="T41" fmla="*/ 87 h 156"/>
                <a:gd name="T42" fmla="*/ 63 w 156"/>
                <a:gd name="T43" fmla="*/ 87 h 156"/>
                <a:gd name="T44" fmla="*/ 63 w 156"/>
                <a:gd name="T45" fmla="*/ 123 h 156"/>
                <a:gd name="T46" fmla="*/ 59 w 156"/>
                <a:gd name="T47" fmla="*/ 125 h 156"/>
                <a:gd name="T48" fmla="*/ 43 w 156"/>
                <a:gd name="T49" fmla="*/ 123 h 156"/>
                <a:gd name="T50" fmla="*/ 43 w 156"/>
                <a:gd name="T51" fmla="*/ 37 h 156"/>
                <a:gd name="T52" fmla="*/ 45 w 156"/>
                <a:gd name="T53" fmla="*/ 31 h 156"/>
                <a:gd name="T54" fmla="*/ 53 w 156"/>
                <a:gd name="T55" fmla="*/ 29 h 156"/>
                <a:gd name="T56" fmla="*/ 67 w 156"/>
                <a:gd name="T57" fmla="*/ 27 h 156"/>
                <a:gd name="T58" fmla="*/ 77 w 156"/>
                <a:gd name="T59" fmla="*/ 14 h 156"/>
                <a:gd name="T60" fmla="*/ 31 w 156"/>
                <a:gd name="T61" fmla="*/ 31 h 156"/>
                <a:gd name="T62" fmla="*/ 13 w 156"/>
                <a:gd name="T63" fmla="*/ 79 h 156"/>
                <a:gd name="T64" fmla="*/ 31 w 156"/>
                <a:gd name="T65" fmla="*/ 123 h 156"/>
                <a:gd name="T66" fmla="*/ 77 w 156"/>
                <a:gd name="T67" fmla="*/ 142 h 156"/>
                <a:gd name="T68" fmla="*/ 122 w 156"/>
                <a:gd name="T69" fmla="*/ 123 h 156"/>
                <a:gd name="T70" fmla="*/ 142 w 156"/>
                <a:gd name="T71" fmla="*/ 79 h 156"/>
                <a:gd name="T72" fmla="*/ 122 w 156"/>
                <a:gd name="T73" fmla="*/ 31 h 156"/>
                <a:gd name="T74" fmla="*/ 77 w 156"/>
                <a:gd name="T75" fmla="*/ 14 h 156"/>
                <a:gd name="T76" fmla="*/ 103 w 156"/>
                <a:gd name="T77" fmla="*/ 4 h 156"/>
                <a:gd name="T78" fmla="*/ 140 w 156"/>
                <a:gd name="T79" fmla="*/ 31 h 156"/>
                <a:gd name="T80" fmla="*/ 156 w 156"/>
                <a:gd name="T81" fmla="*/ 79 h 156"/>
                <a:gd name="T82" fmla="*/ 140 w 156"/>
                <a:gd name="T83" fmla="*/ 125 h 156"/>
                <a:gd name="T84" fmla="*/ 103 w 156"/>
                <a:gd name="T85" fmla="*/ 152 h 156"/>
                <a:gd name="T86" fmla="*/ 53 w 156"/>
                <a:gd name="T87" fmla="*/ 152 h 156"/>
                <a:gd name="T88" fmla="*/ 13 w 156"/>
                <a:gd name="T89" fmla="*/ 125 h 156"/>
                <a:gd name="T90" fmla="*/ 0 w 156"/>
                <a:gd name="T91" fmla="*/ 79 h 156"/>
                <a:gd name="T92" fmla="*/ 13 w 156"/>
                <a:gd name="T93" fmla="*/ 31 h 156"/>
                <a:gd name="T94" fmla="*/ 53 w 156"/>
                <a:gd name="T9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156">
                  <a:moveTo>
                    <a:pt x="61" y="45"/>
                  </a:moveTo>
                  <a:lnTo>
                    <a:pt x="61" y="73"/>
                  </a:lnTo>
                  <a:lnTo>
                    <a:pt x="65" y="73"/>
                  </a:lnTo>
                  <a:lnTo>
                    <a:pt x="69" y="73"/>
                  </a:lnTo>
                  <a:lnTo>
                    <a:pt x="73" y="73"/>
                  </a:lnTo>
                  <a:lnTo>
                    <a:pt x="75" y="73"/>
                  </a:lnTo>
                  <a:lnTo>
                    <a:pt x="81" y="73"/>
                  </a:lnTo>
                  <a:lnTo>
                    <a:pt x="87" y="71"/>
                  </a:lnTo>
                  <a:lnTo>
                    <a:pt x="89" y="67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3" y="57"/>
                  </a:lnTo>
                  <a:lnTo>
                    <a:pt x="93" y="53"/>
                  </a:lnTo>
                  <a:lnTo>
                    <a:pt x="89" y="49"/>
                  </a:lnTo>
                  <a:lnTo>
                    <a:pt x="87" y="47"/>
                  </a:lnTo>
                  <a:lnTo>
                    <a:pt x="81" y="45"/>
                  </a:lnTo>
                  <a:lnTo>
                    <a:pt x="75" y="45"/>
                  </a:lnTo>
                  <a:lnTo>
                    <a:pt x="61" y="45"/>
                  </a:lnTo>
                  <a:close/>
                  <a:moveTo>
                    <a:pt x="73" y="27"/>
                  </a:moveTo>
                  <a:lnTo>
                    <a:pt x="89" y="29"/>
                  </a:lnTo>
                  <a:lnTo>
                    <a:pt x="101" y="35"/>
                  </a:lnTo>
                  <a:lnTo>
                    <a:pt x="109" y="43"/>
                  </a:lnTo>
                  <a:lnTo>
                    <a:pt x="111" y="57"/>
                  </a:lnTo>
                  <a:lnTo>
                    <a:pt x="111" y="59"/>
                  </a:lnTo>
                  <a:lnTo>
                    <a:pt x="111" y="67"/>
                  </a:lnTo>
                  <a:lnTo>
                    <a:pt x="109" y="73"/>
                  </a:lnTo>
                  <a:lnTo>
                    <a:pt x="105" y="79"/>
                  </a:lnTo>
                  <a:lnTo>
                    <a:pt x="99" y="81"/>
                  </a:lnTo>
                  <a:lnTo>
                    <a:pt x="93" y="85"/>
                  </a:lnTo>
                  <a:lnTo>
                    <a:pt x="114" y="119"/>
                  </a:lnTo>
                  <a:lnTo>
                    <a:pt x="114" y="121"/>
                  </a:lnTo>
                  <a:lnTo>
                    <a:pt x="114" y="123"/>
                  </a:lnTo>
                  <a:lnTo>
                    <a:pt x="114" y="123"/>
                  </a:lnTo>
                  <a:lnTo>
                    <a:pt x="113" y="125"/>
                  </a:lnTo>
                  <a:lnTo>
                    <a:pt x="111" y="125"/>
                  </a:lnTo>
                  <a:lnTo>
                    <a:pt x="97" y="125"/>
                  </a:lnTo>
                  <a:lnTo>
                    <a:pt x="95" y="125"/>
                  </a:lnTo>
                  <a:lnTo>
                    <a:pt x="95" y="123"/>
                  </a:lnTo>
                  <a:lnTo>
                    <a:pt x="75" y="89"/>
                  </a:lnTo>
                  <a:lnTo>
                    <a:pt x="73" y="89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69" y="87"/>
                  </a:lnTo>
                  <a:lnTo>
                    <a:pt x="63" y="87"/>
                  </a:lnTo>
                  <a:lnTo>
                    <a:pt x="63" y="121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59" y="125"/>
                  </a:lnTo>
                  <a:lnTo>
                    <a:pt x="45" y="125"/>
                  </a:lnTo>
                  <a:lnTo>
                    <a:pt x="43" y="123"/>
                  </a:lnTo>
                  <a:lnTo>
                    <a:pt x="43" y="121"/>
                  </a:lnTo>
                  <a:lnTo>
                    <a:pt x="43" y="37"/>
                  </a:lnTo>
                  <a:lnTo>
                    <a:pt x="43" y="33"/>
                  </a:lnTo>
                  <a:lnTo>
                    <a:pt x="45" y="31"/>
                  </a:lnTo>
                  <a:lnTo>
                    <a:pt x="49" y="29"/>
                  </a:lnTo>
                  <a:lnTo>
                    <a:pt x="53" y="29"/>
                  </a:lnTo>
                  <a:lnTo>
                    <a:pt x="59" y="29"/>
                  </a:lnTo>
                  <a:lnTo>
                    <a:pt x="67" y="27"/>
                  </a:lnTo>
                  <a:lnTo>
                    <a:pt x="73" y="27"/>
                  </a:lnTo>
                  <a:close/>
                  <a:moveTo>
                    <a:pt x="77" y="14"/>
                  </a:moveTo>
                  <a:lnTo>
                    <a:pt x="51" y="18"/>
                  </a:lnTo>
                  <a:lnTo>
                    <a:pt x="31" y="31"/>
                  </a:lnTo>
                  <a:lnTo>
                    <a:pt x="17" y="53"/>
                  </a:lnTo>
                  <a:lnTo>
                    <a:pt x="13" y="79"/>
                  </a:lnTo>
                  <a:lnTo>
                    <a:pt x="17" y="103"/>
                  </a:lnTo>
                  <a:lnTo>
                    <a:pt x="31" y="123"/>
                  </a:lnTo>
                  <a:lnTo>
                    <a:pt x="51" y="136"/>
                  </a:lnTo>
                  <a:lnTo>
                    <a:pt x="77" y="142"/>
                  </a:lnTo>
                  <a:lnTo>
                    <a:pt x="103" y="136"/>
                  </a:lnTo>
                  <a:lnTo>
                    <a:pt x="122" y="123"/>
                  </a:lnTo>
                  <a:lnTo>
                    <a:pt x="136" y="103"/>
                  </a:lnTo>
                  <a:lnTo>
                    <a:pt x="142" y="79"/>
                  </a:lnTo>
                  <a:lnTo>
                    <a:pt x="136" y="53"/>
                  </a:lnTo>
                  <a:lnTo>
                    <a:pt x="122" y="31"/>
                  </a:lnTo>
                  <a:lnTo>
                    <a:pt x="103" y="18"/>
                  </a:lnTo>
                  <a:lnTo>
                    <a:pt x="77" y="14"/>
                  </a:lnTo>
                  <a:close/>
                  <a:moveTo>
                    <a:pt x="77" y="0"/>
                  </a:moveTo>
                  <a:lnTo>
                    <a:pt x="103" y="4"/>
                  </a:lnTo>
                  <a:lnTo>
                    <a:pt x="122" y="16"/>
                  </a:lnTo>
                  <a:lnTo>
                    <a:pt x="140" y="31"/>
                  </a:lnTo>
                  <a:lnTo>
                    <a:pt x="152" y="53"/>
                  </a:lnTo>
                  <a:lnTo>
                    <a:pt x="156" y="79"/>
                  </a:lnTo>
                  <a:lnTo>
                    <a:pt x="152" y="103"/>
                  </a:lnTo>
                  <a:lnTo>
                    <a:pt x="140" y="125"/>
                  </a:lnTo>
                  <a:lnTo>
                    <a:pt x="122" y="140"/>
                  </a:lnTo>
                  <a:lnTo>
                    <a:pt x="103" y="152"/>
                  </a:lnTo>
                  <a:lnTo>
                    <a:pt x="77" y="156"/>
                  </a:lnTo>
                  <a:lnTo>
                    <a:pt x="53" y="152"/>
                  </a:lnTo>
                  <a:lnTo>
                    <a:pt x="31" y="140"/>
                  </a:lnTo>
                  <a:lnTo>
                    <a:pt x="13" y="125"/>
                  </a:lnTo>
                  <a:lnTo>
                    <a:pt x="4" y="103"/>
                  </a:lnTo>
                  <a:lnTo>
                    <a:pt x="0" y="79"/>
                  </a:lnTo>
                  <a:lnTo>
                    <a:pt x="4" y="53"/>
                  </a:lnTo>
                  <a:lnTo>
                    <a:pt x="13" y="31"/>
                  </a:lnTo>
                  <a:lnTo>
                    <a:pt x="31" y="16"/>
                  </a:lnTo>
                  <a:lnTo>
                    <a:pt x="53" y="4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472195" y="6520159"/>
            <a:ext cx="1329210" cy="21544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en-US" sz="800" dirty="0">
                <a:solidFill>
                  <a:srgbClr val="FFFFFF"/>
                </a:solidFill>
                <a:latin typeface="+mn-lt"/>
              </a:rPr>
              <a:t>Internet of Things Group</a:t>
            </a:r>
          </a:p>
        </p:txBody>
      </p:sp>
    </p:spTree>
    <p:extLst>
      <p:ext uri="{BB962C8B-B14F-4D97-AF65-F5344CB8AC3E}">
        <p14:creationId xmlns:p14="http://schemas.microsoft.com/office/powerpoint/2010/main" val="435426051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ct val="70000"/>
        </a:lnSpc>
        <a:spcBef>
          <a:spcPct val="0"/>
        </a:spcBef>
        <a:buNone/>
        <a:defRPr sz="5867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chemeClr val="accent2"/>
        </a:buClr>
        <a:buFont typeface="Wingdings" panose="05000000000000000000" pitchFamily="2" charset="2"/>
        <a:buNone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28594" indent="-228594" algn="l" defTabSz="1219170" rtl="0" eaLnBrk="1" latinLnBrk="0" hangingPunct="1">
        <a:spcBef>
          <a:spcPts val="8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63539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1550" indent="-228594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8610" indent="-224361" algn="l" defTabSz="1219170" rtl="0" eaLnBrk="1" latinLnBrk="0" hangingPunct="1">
        <a:spcBef>
          <a:spcPts val="800"/>
        </a:spcBef>
        <a:buClr>
          <a:schemeClr val="tx2"/>
        </a:buClr>
        <a:buFont typeface="Intel Clear" panose="020B0604020203020204" pitchFamily="34" charset="0"/>
        <a:buChar char="–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16">
          <p15:clr>
            <a:srgbClr val="F26B43"/>
          </p15:clr>
        </p15:guide>
        <p15:guide id="2" pos="264">
          <p15:clr>
            <a:srgbClr val="F26B43"/>
          </p15:clr>
        </p15:guide>
        <p15:guide id="3" pos="5496">
          <p15:clr>
            <a:srgbClr val="F26B43"/>
          </p15:clr>
        </p15:guide>
        <p15:guide id="4" orient="horz" pos="636">
          <p15:clr>
            <a:srgbClr val="F26B43"/>
          </p15:clr>
        </p15:guide>
        <p15:guide id="5" orient="horz" pos="2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.org/WoT/WG/" TargetMode="External"/><Relationship Id="rId13" Type="http://schemas.openxmlformats.org/officeDocument/2006/relationships/hyperlink" Target="https://www.w3.org/TR/wot-security/" TargetMode="External"/><Relationship Id="rId18" Type="http://schemas.openxmlformats.org/officeDocument/2006/relationships/hyperlink" Target="https://github.com/w3c/wot-security/" TargetMode="External"/><Relationship Id="rId3" Type="http://schemas.openxmlformats.org/officeDocument/2006/relationships/hyperlink" Target="https://www.w3.org/2016/07/wot-ig-charter.html" TargetMode="External"/><Relationship Id="rId7" Type="http://schemas.openxmlformats.org/officeDocument/2006/relationships/hyperlink" Target="https://www.w3.org/2016/12/wot-wg-2016.html" TargetMode="External"/><Relationship Id="rId12" Type="http://schemas.openxmlformats.org/officeDocument/2006/relationships/hyperlink" Target="https://www.w3.org/TR/wot-scripting-api/" TargetMode="External"/><Relationship Id="rId17" Type="http://schemas.openxmlformats.org/officeDocument/2006/relationships/hyperlink" Target="https://github.com/w3c/wot-scripting-api/" TargetMode="External"/><Relationship Id="rId2" Type="http://schemas.openxmlformats.org/officeDocument/2006/relationships/hyperlink" Target="https://www.w3.org/WoT/IG/wiki" TargetMode="External"/><Relationship Id="rId16" Type="http://schemas.openxmlformats.org/officeDocument/2006/relationships/hyperlink" Target="https://w3c.github.io/wot-binding-templates/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github.com/w3c/wot" TargetMode="External"/><Relationship Id="rId11" Type="http://schemas.openxmlformats.org/officeDocument/2006/relationships/hyperlink" Target="https://www.w3.org/TR/wot-binding-templates/" TargetMode="External"/><Relationship Id="rId5" Type="http://schemas.openxmlformats.org/officeDocument/2006/relationships/hyperlink" Target="https://lists.w3.org/Archives/Public/public-wot-ig/" TargetMode="External"/><Relationship Id="rId15" Type="http://schemas.openxmlformats.org/officeDocument/2006/relationships/hyperlink" Target="https://w3c.github.io/wot-thing-description/" TargetMode="External"/><Relationship Id="rId10" Type="http://schemas.openxmlformats.org/officeDocument/2006/relationships/hyperlink" Target="https://www.w3.org/TR/wot-thing-description/" TargetMode="External"/><Relationship Id="rId19" Type="http://schemas.openxmlformats.org/officeDocument/2006/relationships/hyperlink" Target="https://github.com/eclipse/thingweb.node-wot" TargetMode="External"/><Relationship Id="rId4" Type="http://schemas.openxmlformats.org/officeDocument/2006/relationships/hyperlink" Target="https://www.w3.org/WoT/IG/" TargetMode="External"/><Relationship Id="rId9" Type="http://schemas.openxmlformats.org/officeDocument/2006/relationships/hyperlink" Target="https://www.w3.org/TR/wot-architecture/" TargetMode="External"/><Relationship Id="rId14" Type="http://schemas.openxmlformats.org/officeDocument/2006/relationships/hyperlink" Target="https://github.com/w3c/wot-architecture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matthias.kovatsch@huawei.com" TargetMode="External"/><Relationship Id="rId2" Type="http://schemas.openxmlformats.org/officeDocument/2006/relationships/hyperlink" Target="mailto:michael.mccool@intel.com" TargetMode="Externa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png"/><Relationship Id="rId4" Type="http://schemas.openxmlformats.org/officeDocument/2006/relationships/hyperlink" Target="https://www.w3.org/WoT/W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2016/12/wot-wg-2016.html" TargetMode="External"/><Relationship Id="rId2" Type="http://schemas.openxmlformats.org/officeDocument/2006/relationships/hyperlink" Target="https://www.w3.org/2016/07/wot-ig-charter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914876" y="4036190"/>
            <a:ext cx="10368598" cy="1470025"/>
          </a:xfrm>
        </p:spPr>
        <p:txBody>
          <a:bodyPr/>
          <a:lstStyle/>
          <a:p>
            <a:r>
              <a:rPr lang="en-US" sz="5400" b="1" dirty="0"/>
              <a:t>WoT </a:t>
            </a:r>
            <a:r>
              <a:rPr lang="en-US" sz="5400" b="1" dirty="0" err="1"/>
              <a:t>Plugfest</a:t>
            </a:r>
            <a:endParaRPr lang="en-US" sz="5400" b="1" dirty="0"/>
          </a:p>
        </p:txBody>
      </p:sp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>
          <a:xfrm>
            <a:off x="770582" y="5661248"/>
            <a:ext cx="10657184" cy="910538"/>
          </a:xfrm>
        </p:spPr>
        <p:txBody>
          <a:bodyPr>
            <a:normAutofit fontScale="70000" lnSpcReduction="20000"/>
          </a:bodyPr>
          <a:lstStyle/>
          <a:p>
            <a:r>
              <a:rPr lang="en-US" sz="4000" dirty="0"/>
              <a:t>TPAC 2019, Sept 2019</a:t>
            </a:r>
          </a:p>
          <a:p>
            <a:r>
              <a:rPr lang="en-US" sz="4000" dirty="0"/>
              <a:t>Michael McCool: Intel Principal Engineer / W3C WoT WG Co-chair</a:t>
            </a:r>
          </a:p>
        </p:txBody>
      </p:sp>
      <p:pic>
        <p:nvPicPr>
          <p:cNvPr id="11" name="Picture 4" descr="C:\Users\z0010w1v\Pictures\wot-logo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445" r="28347" b="1695"/>
          <a:stretch/>
        </p:blipFill>
        <p:spPr bwMode="auto">
          <a:xfrm>
            <a:off x="4226967" y="286214"/>
            <a:ext cx="3528392" cy="41764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53935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W3C WoT Resources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609916" y="1268760"/>
            <a:ext cx="5387605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W3C WoT Wiki</a:t>
            </a:r>
          </a:p>
          <a:p>
            <a:pPr lvl="1"/>
            <a:r>
              <a:rPr lang="en-US" sz="2100" dirty="0">
                <a:hlinkClick r:id="rId2"/>
              </a:rPr>
              <a:t>https://www.w3.org/WoT/IG/wiki</a:t>
            </a:r>
            <a:br>
              <a:rPr lang="en-US" sz="2100" dirty="0"/>
            </a:br>
            <a:r>
              <a:rPr lang="en-US" sz="2100" dirty="0"/>
              <a:t>(IG/WG organizational information)</a:t>
            </a:r>
          </a:p>
          <a:p>
            <a:pPr lvl="1"/>
            <a:endParaRPr lang="en-US" dirty="0"/>
          </a:p>
          <a:p>
            <a:r>
              <a:rPr lang="en-US" dirty="0"/>
              <a:t>W3C WoT Interest Group</a:t>
            </a:r>
          </a:p>
          <a:p>
            <a:pPr lvl="1"/>
            <a:r>
              <a:rPr lang="en-US" sz="2100" dirty="0">
                <a:hlinkClick r:id="rId3"/>
              </a:rPr>
              <a:t>https://www.w3.org/2016/07/wot-ig-charter.html</a:t>
            </a:r>
            <a:br>
              <a:rPr lang="en-US" sz="2100" dirty="0"/>
            </a:br>
            <a:r>
              <a:rPr lang="en-US" sz="2100" dirty="0"/>
              <a:t>(charter)</a:t>
            </a:r>
            <a:endParaRPr lang="en-US" sz="2100" dirty="0">
              <a:hlinkClick r:id="rId4"/>
            </a:endParaRPr>
          </a:p>
          <a:p>
            <a:pPr lvl="1"/>
            <a:r>
              <a:rPr lang="en-US" sz="2100" dirty="0">
                <a:hlinkClick r:id="rId5"/>
              </a:rPr>
              <a:t>https://lists.w3.org/Archives/Public/public-wot-ig/</a:t>
            </a:r>
            <a:br>
              <a:rPr lang="en-US" sz="2100" dirty="0"/>
            </a:br>
            <a:r>
              <a:rPr lang="en-US" sz="2100" dirty="0"/>
              <a:t>(mailing list)</a:t>
            </a:r>
          </a:p>
          <a:p>
            <a:pPr lvl="1"/>
            <a:r>
              <a:rPr lang="en-US" sz="2100" dirty="0">
                <a:hlinkClick r:id="rId6"/>
              </a:rPr>
              <a:t>https://github.com/w3c/wot</a:t>
            </a:r>
            <a:br>
              <a:rPr lang="en-US" sz="2100" dirty="0"/>
            </a:br>
            <a:r>
              <a:rPr lang="en-US" sz="2100" dirty="0"/>
              <a:t>(technical proposals)</a:t>
            </a:r>
          </a:p>
          <a:p>
            <a:pPr lvl="1"/>
            <a:endParaRPr lang="en-US" dirty="0"/>
          </a:p>
          <a:p>
            <a:r>
              <a:rPr lang="en-US" dirty="0"/>
              <a:t>W3C WoT Working Group</a:t>
            </a:r>
          </a:p>
          <a:p>
            <a:pPr lvl="1"/>
            <a:r>
              <a:rPr lang="en-US" sz="2100" dirty="0">
                <a:hlinkClick r:id="rId7"/>
              </a:rPr>
              <a:t>https://www.w3.org/2016/12/wot-wg-2016.html</a:t>
            </a:r>
            <a:br>
              <a:rPr lang="en-US" sz="2100" dirty="0"/>
            </a:br>
            <a:r>
              <a:rPr lang="en-US" sz="2100" dirty="0"/>
              <a:t>(charter)</a:t>
            </a:r>
          </a:p>
          <a:p>
            <a:pPr lvl="1"/>
            <a:r>
              <a:rPr lang="en-US" sz="2100" dirty="0">
                <a:hlinkClick r:id="rId8"/>
              </a:rPr>
              <a:t>https://www.w3.org/WoT/WG/</a:t>
            </a:r>
            <a:br>
              <a:rPr lang="en-US" sz="2100" dirty="0"/>
            </a:br>
            <a:r>
              <a:rPr lang="en-US" sz="2100" dirty="0"/>
              <a:t>(dashboard)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>
          <a:xfrm>
            <a:off x="6200830" y="1268760"/>
            <a:ext cx="5730995" cy="506915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W3C </a:t>
            </a:r>
            <a:r>
              <a:rPr lang="en-US" dirty="0" err="1"/>
              <a:t>WoT</a:t>
            </a:r>
            <a:r>
              <a:rPr lang="en-US"/>
              <a:t> </a:t>
            </a:r>
            <a:r>
              <a:rPr lang="en-US" sz="2900"/>
              <a:t>Candidate </a:t>
            </a:r>
            <a:r>
              <a:rPr lang="en-US" sz="2900" dirty="0"/>
              <a:t>Recommendations</a:t>
            </a:r>
          </a:p>
          <a:p>
            <a:pPr lvl="1"/>
            <a:r>
              <a:rPr lang="en-US" sz="2100" dirty="0">
                <a:hlinkClick r:id="rId9"/>
              </a:rPr>
              <a:t>https://www.w3.org/TR/wot-architecture/</a:t>
            </a:r>
            <a:endParaRPr lang="en-US" sz="2100" dirty="0"/>
          </a:p>
          <a:p>
            <a:pPr lvl="1"/>
            <a:r>
              <a:rPr lang="en-US" sz="2100" dirty="0">
                <a:hlinkClick r:id="rId10"/>
              </a:rPr>
              <a:t>https://www.w3.org/TR/wot-thing-description/</a:t>
            </a:r>
            <a:endParaRPr lang="en-US" sz="2100" dirty="0"/>
          </a:p>
          <a:p>
            <a:endParaRPr lang="en-US" dirty="0"/>
          </a:p>
          <a:p>
            <a:r>
              <a:rPr lang="en-US" dirty="0"/>
              <a:t>W3C WoT Working Drafts / Group Notes</a:t>
            </a:r>
          </a:p>
          <a:p>
            <a:pPr lvl="1"/>
            <a:r>
              <a:rPr lang="en-US" sz="2100" dirty="0">
                <a:hlinkClick r:id="rId11"/>
              </a:rPr>
              <a:t>https://www.w3.org/TR/wot-binding-templates/</a:t>
            </a:r>
            <a:endParaRPr lang="en-US" sz="2100" dirty="0"/>
          </a:p>
          <a:p>
            <a:pPr lvl="1"/>
            <a:r>
              <a:rPr lang="en-US" sz="2100" dirty="0">
                <a:hlinkClick r:id="rId12"/>
              </a:rPr>
              <a:t>https://www.w3.org/TR/wot-scripting-api/</a:t>
            </a:r>
            <a:endParaRPr lang="en-US" sz="2100" dirty="0"/>
          </a:p>
          <a:p>
            <a:pPr lvl="1"/>
            <a:r>
              <a:rPr lang="en-US" sz="2100" dirty="0">
                <a:hlinkClick r:id="rId13"/>
              </a:rPr>
              <a:t>https://www.w3.org/TR/wot-security/</a:t>
            </a:r>
            <a:endParaRPr lang="en-US" sz="2100" dirty="0"/>
          </a:p>
          <a:p>
            <a:pPr marL="360000" lvl="1" indent="0">
              <a:buNone/>
            </a:pPr>
            <a:endParaRPr lang="de-DE" dirty="0"/>
          </a:p>
          <a:p>
            <a:r>
              <a:rPr lang="en-US" dirty="0"/>
              <a:t>W3C WoT Editors’ Drafts and Issue Tracker</a:t>
            </a:r>
          </a:p>
          <a:p>
            <a:pPr lvl="1"/>
            <a:r>
              <a:rPr lang="en-US" sz="2100" dirty="0">
                <a:hlinkClick r:id="rId14"/>
              </a:rPr>
              <a:t>https://github.com/w3c/wot-architecture/</a:t>
            </a:r>
            <a:endParaRPr lang="en-US" sz="2100" dirty="0"/>
          </a:p>
          <a:p>
            <a:pPr lvl="1"/>
            <a:r>
              <a:rPr lang="en-US" sz="2100" dirty="0">
                <a:hlinkClick r:id="rId15"/>
              </a:rPr>
              <a:t>https://github.com/w3c/wot-thing-description/</a:t>
            </a:r>
            <a:endParaRPr lang="en-US" sz="2100" dirty="0"/>
          </a:p>
          <a:p>
            <a:pPr lvl="1"/>
            <a:r>
              <a:rPr lang="en-US" sz="2100" dirty="0">
                <a:hlinkClick r:id="rId16"/>
              </a:rPr>
              <a:t>https://github.com/w3c/wot-binding-templates/</a:t>
            </a:r>
            <a:endParaRPr lang="en-US" sz="2100" dirty="0"/>
          </a:p>
          <a:p>
            <a:pPr lvl="1"/>
            <a:r>
              <a:rPr lang="en-US" sz="2100" dirty="0">
                <a:hlinkClick r:id="rId17"/>
              </a:rPr>
              <a:t>https://github.com/w3c/wot-scripting-api/</a:t>
            </a:r>
            <a:endParaRPr lang="en-US" sz="2100" dirty="0"/>
          </a:p>
          <a:p>
            <a:pPr lvl="1"/>
            <a:r>
              <a:rPr lang="en-US" sz="2100" dirty="0">
                <a:hlinkClick r:id="rId18"/>
              </a:rPr>
              <a:t>https://github.com/w3c/wot-security/</a:t>
            </a:r>
            <a:endParaRPr lang="en-US" sz="2100" dirty="0"/>
          </a:p>
          <a:p>
            <a:pPr marL="360000" lvl="1" indent="0">
              <a:buNone/>
            </a:pPr>
            <a:endParaRPr lang="en-US" sz="2100" dirty="0"/>
          </a:p>
          <a:p>
            <a:r>
              <a:rPr lang="en-US" sz="2900" dirty="0"/>
              <a:t>Reference Implementation: node-wot</a:t>
            </a:r>
          </a:p>
          <a:p>
            <a:pPr lvl="1"/>
            <a:r>
              <a:rPr lang="en-US" sz="2100" u="sng" dirty="0">
                <a:hlinkClick r:id="rId19"/>
              </a:rPr>
              <a:t>https://github.com/eclipse/thingweb.node-wot</a:t>
            </a:r>
            <a:endParaRPr lang="en-US" sz="2100" dirty="0"/>
          </a:p>
          <a:p>
            <a:pPr marL="0" indent="0">
              <a:buNone/>
            </a:pP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493783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Contacts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>
          <a:xfrm>
            <a:off x="609917" y="2492896"/>
            <a:ext cx="5387605" cy="3633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Michael McCool</a:t>
            </a:r>
          </a:p>
          <a:p>
            <a:pPr marL="0" indent="0">
              <a:buNone/>
            </a:pPr>
            <a:r>
              <a:rPr lang="de-DE" dirty="0"/>
              <a:t>Principal Engineer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Intel</a:t>
            </a:r>
          </a:p>
          <a:p>
            <a:pPr marL="0" indent="0">
              <a:buNone/>
            </a:pPr>
            <a:r>
              <a:rPr lang="de-DE" dirty="0"/>
              <a:t>Technology Pathfinding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2"/>
              </a:rPr>
              <a:t>michael.mccool@intel.com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Inhaltsplatzhalter 7"/>
          <p:cNvSpPr>
            <a:spLocks noGrp="1"/>
          </p:cNvSpPr>
          <p:nvPr>
            <p:ph sz="half" idx="2"/>
          </p:nvPr>
        </p:nvSpPr>
        <p:spPr>
          <a:xfrm>
            <a:off x="6200828" y="2492896"/>
            <a:ext cx="5387605" cy="3633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Matthias Kovatsch</a:t>
            </a:r>
          </a:p>
          <a:p>
            <a:pPr marL="0" indent="0">
              <a:buNone/>
            </a:pPr>
            <a:r>
              <a:rPr lang="en-US" dirty="0"/>
              <a:t>Principal Researcher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Huawei Technologies</a:t>
            </a:r>
          </a:p>
          <a:p>
            <a:pPr marL="0" indent="0">
              <a:buNone/>
            </a:pPr>
            <a:r>
              <a:rPr lang="en-US" dirty="0"/>
              <a:t>Applied Network Technology Lab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3"/>
              </a:rPr>
              <a:t>matthias.kovatsch@huawei.com</a:t>
            </a:r>
            <a:endParaRPr lang="en-US" dirty="0"/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CECCD964-B803-436B-ABB9-013564AE8161}"/>
              </a:ext>
            </a:extLst>
          </p:cNvPr>
          <p:cNvSpPr txBox="1">
            <a:spLocks/>
          </p:cNvSpPr>
          <p:nvPr/>
        </p:nvSpPr>
        <p:spPr>
          <a:xfrm>
            <a:off x="3578895" y="908720"/>
            <a:ext cx="5387605" cy="4525963"/>
          </a:xfrm>
          <a:prstGeom prst="rect">
            <a:avLst/>
          </a:prstGeom>
        </p:spPr>
        <p:txBody>
          <a:bodyPr vert="horz" lIns="121954" tIns="60977" rIns="121954" bIns="60977" rtlCol="0">
            <a:normAutofit/>
          </a:bodyPr>
          <a:lstStyle>
            <a:lvl1pPr marL="288000" indent="-288000" algn="l" defTabSz="1219535" rtl="0" eaLnBrk="1" latinLnBrk="0" hangingPunct="1">
              <a:spcBef>
                <a:spcPts val="6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288000" algn="l" defTabSz="1219535" rtl="0" eaLnBrk="1" latinLnBrk="0" hangingPunct="1">
              <a:spcBef>
                <a:spcPts val="3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8000" indent="-288000" algn="l" defTabSz="1219535" rtl="0" eaLnBrk="1" latinLnBrk="0" hangingPunct="1"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00" indent="-216000" algn="l" defTabSz="1219535" rtl="0" eaLnBrk="1" latinLnBrk="0" hangingPunct="1">
              <a:spcBef>
                <a:spcPts val="1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84000" indent="-216000" algn="l" defTabSz="1219535" rtl="0" eaLnBrk="1" latinLnBrk="0" hangingPunct="1">
              <a:spcBef>
                <a:spcPts val="100"/>
              </a:spcBef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722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490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257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025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>
                <a:hlinkClick r:id="rId4"/>
              </a:rPr>
              <a:t>https://www.w3.org/WoT/WG/</a:t>
            </a:r>
            <a:endParaRPr lang="en-US" dirty="0"/>
          </a:p>
        </p:txBody>
      </p:sp>
      <p:pic>
        <p:nvPicPr>
          <p:cNvPr id="9" name="Picture 4" descr="C:\Users\z0010w1v\Pictures\wot-logo.png">
            <a:extLst>
              <a:ext uri="{FF2B5EF4-FFF2-40B4-BE49-F238E27FC236}">
                <a16:creationId xmlns:a16="http://schemas.microsoft.com/office/drawing/2014/main" id="{C60061A1-9E31-477F-AE9F-54D30014E1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475" t="3620" r="25561" b="1"/>
          <a:stretch/>
        </p:blipFill>
        <p:spPr bwMode="auto">
          <a:xfrm>
            <a:off x="11283751" y="94320"/>
            <a:ext cx="855062" cy="954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7394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12198350" cy="836712"/>
          </a:xfrm>
        </p:spPr>
        <p:txBody>
          <a:bodyPr>
            <a:normAutofit/>
          </a:bodyPr>
          <a:lstStyle/>
          <a:p>
            <a:r>
              <a:rPr lang="en-US" dirty="0"/>
              <a:t>W3C Web of Things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3484" y="1539950"/>
            <a:ext cx="5387605" cy="4614814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W3C WoT Interest Group (IG)</a:t>
            </a:r>
            <a:br>
              <a:rPr lang="en-US" sz="2400" dirty="0"/>
            </a:br>
            <a:r>
              <a:rPr lang="en-US" sz="1600" dirty="0">
                <a:hlinkClick r:id="rId2"/>
              </a:rPr>
              <a:t>https://www.w3.org/2016/07/wot-ig-charter.html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lvl="1"/>
            <a:r>
              <a:rPr lang="en-US" dirty="0"/>
              <a:t>Started spring 2015</a:t>
            </a:r>
          </a:p>
          <a:p>
            <a:pPr lvl="1"/>
            <a:r>
              <a:rPr lang="en-US" dirty="0"/>
              <a:t>~200 participants</a:t>
            </a:r>
          </a:p>
          <a:p>
            <a:pPr lvl="1"/>
            <a:r>
              <a:rPr lang="en-US" dirty="0"/>
              <a:t>Informal work and outreach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PlugFest</a:t>
            </a:r>
            <a:r>
              <a:rPr lang="en-US" dirty="0"/>
              <a:t>” validation with running code</a:t>
            </a:r>
          </a:p>
          <a:p>
            <a:pPr lvl="1"/>
            <a:r>
              <a:rPr lang="en-US" dirty="0"/>
              <a:t>Exploration of new building blocks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OpenDays</a:t>
            </a:r>
            <a:r>
              <a:rPr lang="en-US" dirty="0"/>
              <a:t>” with external speakers</a:t>
            </a:r>
          </a:p>
          <a:p>
            <a:pPr lvl="1"/>
            <a:r>
              <a:rPr lang="en-US" dirty="0"/>
              <a:t>Liaisons and collaborations</a:t>
            </a:r>
            <a:br>
              <a:rPr lang="en-US" dirty="0"/>
            </a:br>
            <a:r>
              <a:rPr lang="en-US" dirty="0"/>
              <a:t>with other organizations and SDOs</a:t>
            </a:r>
          </a:p>
          <a:p>
            <a:pPr lvl="1"/>
            <a:endParaRPr lang="en-US" dirty="0"/>
          </a:p>
          <a:p>
            <a:pPr lvl="1"/>
            <a:r>
              <a:rPr lang="en-US" b="1" i="1" dirty="0"/>
              <a:t>Second Workshop on Web of Things held 3-5 June 2019  in Munich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Charter renewal submitted Sept 2019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263" y="1539950"/>
            <a:ext cx="5514971" cy="5129410"/>
          </a:xfrm>
        </p:spPr>
        <p:txBody>
          <a:bodyPr>
            <a:normAutofit fontScale="92500" lnSpcReduction="10000"/>
          </a:bodyPr>
          <a:lstStyle/>
          <a:p>
            <a:r>
              <a:rPr lang="en-US" sz="3000" b="1" dirty="0"/>
              <a:t>W3C WoT Working Group (WG)</a:t>
            </a:r>
            <a:br>
              <a:rPr lang="en-US" sz="3000" dirty="0"/>
            </a:br>
            <a:r>
              <a:rPr lang="en-US" sz="1700" dirty="0">
                <a:hlinkClick r:id="rId3"/>
              </a:rPr>
              <a:t>https://www.w3.org/2016/12/wot-wg-2016.html</a:t>
            </a:r>
            <a:endParaRPr lang="en-US" sz="3000" dirty="0"/>
          </a:p>
          <a:p>
            <a:pPr lvl="1"/>
            <a:endParaRPr lang="en-US" dirty="0"/>
          </a:p>
          <a:p>
            <a:pPr lvl="1"/>
            <a:r>
              <a:rPr lang="en-US" dirty="0"/>
              <a:t>Started end of 2016 (effectively Feb 2017)</a:t>
            </a:r>
          </a:p>
          <a:p>
            <a:pPr lvl="1"/>
            <a:r>
              <a:rPr lang="en-US" dirty="0"/>
              <a:t>~100 participants</a:t>
            </a:r>
          </a:p>
          <a:p>
            <a:pPr lvl="1"/>
            <a:r>
              <a:rPr lang="en-US" dirty="0"/>
              <a:t>Normative work on specific deliverables</a:t>
            </a:r>
          </a:p>
          <a:p>
            <a:pPr lvl="1"/>
            <a:r>
              <a:rPr lang="en-US" dirty="0"/>
              <a:t>W3C Patent Policy for royalty-free standards</a:t>
            </a:r>
          </a:p>
          <a:p>
            <a:pPr lvl="1"/>
            <a:r>
              <a:rPr lang="en-US" dirty="0"/>
              <a:t>Only W3C Members and Invited Experts</a:t>
            </a:r>
          </a:p>
          <a:p>
            <a:pPr marL="360000" lvl="1" indent="0">
              <a:buNone/>
            </a:pPr>
            <a:endParaRPr lang="en-US" dirty="0"/>
          </a:p>
          <a:p>
            <a:pPr lvl="1"/>
            <a:r>
              <a:rPr lang="en-US" b="1" i="1" dirty="0"/>
              <a:t>Architecture and Thing Description were published as Candidate Recommendations  on 16 May 2019</a:t>
            </a:r>
          </a:p>
          <a:p>
            <a:pPr lvl="1"/>
            <a:r>
              <a:rPr lang="en-US" b="1" i="1" dirty="0"/>
              <a:t>Notes published on Protocol Bindings, Security, and Scripting API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Charter renewal in progress; work items and deliverables under discussion</a:t>
            </a:r>
            <a:endParaRPr lang="en-US" dirty="0">
              <a:solidFill>
                <a:srgbClr val="FF0000"/>
              </a:solidFill>
            </a:endParaRPr>
          </a:p>
          <a:p>
            <a:pPr marL="360000" lvl="1" indent="0">
              <a:buNone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C294CE-B78C-4953-AE9D-7BCAAA1CD8D4}"/>
              </a:ext>
            </a:extLst>
          </p:cNvPr>
          <p:cNvSpPr txBox="1">
            <a:spLocks/>
          </p:cNvSpPr>
          <p:nvPr/>
        </p:nvSpPr>
        <p:spPr>
          <a:xfrm>
            <a:off x="0" y="703237"/>
            <a:ext cx="12198350" cy="836712"/>
          </a:xfrm>
          <a:prstGeom prst="rect">
            <a:avLst/>
          </a:prstGeom>
        </p:spPr>
        <p:txBody>
          <a:bodyPr vert="horz" lIns="121954" tIns="60977" rIns="121954" bIns="60977" rtlCol="0" anchor="ctr">
            <a:normAutofit/>
          </a:bodyPr>
          <a:lstStyle>
            <a:lvl1pPr algn="ctr" defTabSz="121953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i="1" dirty="0">
                <a:solidFill>
                  <a:srgbClr val="0070C0"/>
                </a:solidFill>
              </a:rPr>
              <a:t>Goal: Support IoT Interoperability via Open Standards </a:t>
            </a:r>
          </a:p>
        </p:txBody>
      </p:sp>
      <p:pic>
        <p:nvPicPr>
          <p:cNvPr id="6" name="Picture 4" descr="C:\Users\z0010w1v\Pictures\wot-logo.png">
            <a:extLst>
              <a:ext uri="{FF2B5EF4-FFF2-40B4-BE49-F238E27FC236}">
                <a16:creationId xmlns:a16="http://schemas.microsoft.com/office/drawing/2014/main" id="{5BBB8541-D4A8-4848-9556-B27FF8E278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475" t="3620" r="25561" b="1"/>
          <a:stretch/>
        </p:blipFill>
        <p:spPr bwMode="auto">
          <a:xfrm>
            <a:off x="11283751" y="94320"/>
            <a:ext cx="855062" cy="954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65515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W3C Web of Things </a:t>
            </a:r>
            <a:r>
              <a:rPr lang="en-US" noProof="0" dirty="0"/>
              <a:t>– Building Blocks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4719-00ED-40AD-AF49-5F6D6B9333CD}" type="slidenum">
              <a:rPr lang="en-US" smtClean="0"/>
              <a:t>3</a:t>
            </a:fld>
            <a:endParaRPr lang="en-US"/>
          </a:p>
        </p:txBody>
      </p:sp>
      <p:sp>
        <p:nvSpPr>
          <p:cNvPr id="31" name="角丸四角形 6"/>
          <p:cNvSpPr/>
          <p:nvPr/>
        </p:nvSpPr>
        <p:spPr bwMode="auto">
          <a:xfrm>
            <a:off x="4875405" y="3010970"/>
            <a:ext cx="2592000" cy="2709456"/>
          </a:xfrm>
          <a:prstGeom prst="roundRect">
            <a:avLst>
              <a:gd name="adj" fmla="val 6113"/>
            </a:avLst>
          </a:prstGeom>
          <a:solidFill>
            <a:sysClr val="window" lastClr="FFFFFF">
              <a:lumMod val="50000"/>
            </a:sys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76200" dist="50800" dir="2700000" rotWithShape="0">
              <a:srgbClr val="000000">
                <a:alpha val="30000"/>
              </a:srgbClr>
            </a:outerShdw>
          </a:effectLst>
          <a:extLst/>
        </p:spPr>
        <p:txBody>
          <a:bodyPr vert="horz" wrap="none" lIns="91440" tIns="36000" rIns="91440" bIns="72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914400" fontAlgn="ctr">
              <a:defRPr/>
            </a:pPr>
            <a:r>
              <a:rPr lang="en-US" altLang="ja-JP" sz="2000" b="1" kern="0" dirty="0">
                <a:solidFill>
                  <a:srgbClr val="000000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Any IoT Device</a:t>
            </a:r>
          </a:p>
        </p:txBody>
      </p:sp>
      <p:sp>
        <p:nvSpPr>
          <p:cNvPr id="32" name="角丸四角形 21"/>
          <p:cNvSpPr/>
          <p:nvPr/>
        </p:nvSpPr>
        <p:spPr bwMode="auto">
          <a:xfrm>
            <a:off x="5001405" y="5160053"/>
            <a:ext cx="2340000" cy="430549"/>
          </a:xfrm>
          <a:prstGeom prst="roundRect">
            <a:avLst/>
          </a:prstGeom>
          <a:solidFill>
            <a:srgbClr val="00B05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914400" fontAlgn="ctr">
              <a:defRPr/>
            </a:pPr>
            <a:r>
              <a:rPr lang="en-US" altLang="ja-JP" sz="2000" kern="0" dirty="0">
                <a:solidFill>
                  <a:sysClr val="window" lastClr="FFFFFF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Protocol Bindings</a:t>
            </a:r>
          </a:p>
        </p:txBody>
      </p:sp>
      <p:sp>
        <p:nvSpPr>
          <p:cNvPr id="33" name="角丸四角形 21"/>
          <p:cNvSpPr/>
          <p:nvPr/>
        </p:nvSpPr>
        <p:spPr bwMode="auto">
          <a:xfrm>
            <a:off x="4997179" y="4611777"/>
            <a:ext cx="2348452" cy="430549"/>
          </a:xfrm>
          <a:prstGeom prst="roundRect">
            <a:avLst/>
          </a:prstGeom>
          <a:solidFill>
            <a:srgbClr val="4A7B7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914400" fontAlgn="ctr">
              <a:defRPr/>
            </a:pPr>
            <a:r>
              <a:rPr lang="en-US" altLang="ja-JP" sz="2000" kern="0" dirty="0">
                <a:solidFill>
                  <a:sysClr val="window" lastClr="FFFFFF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Data Model</a:t>
            </a:r>
          </a:p>
        </p:txBody>
      </p:sp>
      <p:sp>
        <p:nvSpPr>
          <p:cNvPr id="34" name="Down Arrow 40"/>
          <p:cNvSpPr/>
          <p:nvPr/>
        </p:nvSpPr>
        <p:spPr>
          <a:xfrm rot="5400000">
            <a:off x="4646250" y="4617195"/>
            <a:ext cx="295612" cy="414097"/>
          </a:xfrm>
          <a:prstGeom prst="downArrow">
            <a:avLst/>
          </a:prstGeom>
          <a:solidFill>
            <a:srgbClr val="41AAAA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2" name="Cloud 46"/>
          <p:cNvSpPr/>
          <p:nvPr/>
        </p:nvSpPr>
        <p:spPr>
          <a:xfrm>
            <a:off x="460272" y="5748237"/>
            <a:ext cx="1223022" cy="773640"/>
          </a:xfrm>
          <a:prstGeom prst="cloud">
            <a:avLst/>
          </a:prstGeom>
          <a:solidFill>
            <a:srgbClr val="4A7B7C"/>
          </a:solidFill>
          <a:ln w="25400" cap="flat" cmpd="sng" algn="ctr">
            <a:noFill/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Events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7" name="Cloud 47"/>
          <p:cNvSpPr/>
          <p:nvPr/>
        </p:nvSpPr>
        <p:spPr>
          <a:xfrm>
            <a:off x="687905" y="5160847"/>
            <a:ext cx="1562230" cy="773640"/>
          </a:xfrm>
          <a:prstGeom prst="cloud">
            <a:avLst/>
          </a:prstGeom>
          <a:solidFill>
            <a:srgbClr val="4A7B7C"/>
          </a:solidFill>
          <a:ln w="25400" cap="flat" cmpd="sng" algn="ctr">
            <a:noFill/>
            <a:prstDash val="solid"/>
          </a:ln>
          <a:effectLst/>
        </p:spPr>
        <p:txBody>
          <a:bodyPr wrap="none" lIns="144000" rIns="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Properties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8" name="Cloud 48"/>
          <p:cNvSpPr/>
          <p:nvPr/>
        </p:nvSpPr>
        <p:spPr>
          <a:xfrm>
            <a:off x="1461897" y="5606297"/>
            <a:ext cx="1309236" cy="773640"/>
          </a:xfrm>
          <a:prstGeom prst="cloud">
            <a:avLst/>
          </a:prstGeom>
          <a:solidFill>
            <a:srgbClr val="4A7B7C"/>
          </a:solidFill>
          <a:ln w="25400" cap="flat" cmpd="sng" algn="ctr">
            <a:noFill/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Actions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9" name="角丸四角形 21"/>
          <p:cNvSpPr/>
          <p:nvPr/>
        </p:nvSpPr>
        <p:spPr bwMode="auto">
          <a:xfrm>
            <a:off x="5001405" y="4608969"/>
            <a:ext cx="2340000" cy="430549"/>
          </a:xfrm>
          <a:prstGeom prst="roundRect">
            <a:avLst/>
          </a:prstGeom>
          <a:solidFill>
            <a:srgbClr val="4A7B7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914400" fontAlgn="ctr">
              <a:defRPr/>
            </a:pPr>
            <a:r>
              <a:rPr lang="de-DE" altLang="ja-JP" sz="2000" kern="0" dirty="0">
                <a:solidFill>
                  <a:prstClr val="white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Interaction Model</a:t>
            </a:r>
            <a:endParaRPr lang="ja-JP" altLang="en-US" sz="2000" kern="0" dirty="0">
              <a:solidFill>
                <a:prstClr val="white"/>
              </a:solidFill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pic>
        <p:nvPicPr>
          <p:cNvPr id="50" name="Picture 3" descr="D:\Projekte\Standardesierung\W3C\WoT\TD\Nizza\td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84896" y="4376707"/>
            <a:ext cx="895073" cy="895073"/>
          </a:xfrm>
          <a:prstGeom prst="rect">
            <a:avLst/>
          </a:prstGeom>
          <a:noFill/>
        </p:spPr>
      </p:pic>
      <p:sp>
        <p:nvSpPr>
          <p:cNvPr id="51" name="Wolkenförmige Legende 41"/>
          <p:cNvSpPr/>
          <p:nvPr/>
        </p:nvSpPr>
        <p:spPr>
          <a:xfrm>
            <a:off x="1444846" y="4455943"/>
            <a:ext cx="1897875" cy="946151"/>
          </a:xfrm>
          <a:prstGeom prst="cloudCallout">
            <a:avLst>
              <a:gd name="adj1" fmla="val 68128"/>
              <a:gd name="adj2" fmla="val -9313"/>
            </a:avLst>
          </a:prstGeom>
          <a:solidFill>
            <a:srgbClr val="EB780A"/>
          </a:solidFill>
          <a:ln w="25400" cap="rnd" cmpd="sng" algn="ctr">
            <a:noFill/>
            <a:prstDash val="solid"/>
          </a:ln>
          <a:effectLst/>
        </p:spPr>
        <p:txBody>
          <a:bodyPr wrap="none" lIns="288000" rIns="72000" rtlCol="0" anchor="ctr"/>
          <a:lstStyle/>
          <a:p>
            <a:pPr algn="ctr" defTabSz="914400">
              <a:defRPr/>
            </a:pPr>
            <a:r>
              <a:rPr lang="de-DE" sz="1800" kern="0" dirty="0">
                <a:solidFill>
                  <a:sysClr val="window" lastClr="FFFFFF"/>
                </a:solidFill>
                <a:ea typeface="ＭＳ Ｐゴシック" charset="-128"/>
              </a:rPr>
              <a:t>The </a:t>
            </a:r>
            <a:r>
              <a:rPr lang="de-DE" sz="1800" i="1" kern="0" dirty="0">
                <a:solidFill>
                  <a:sysClr val="window" lastClr="FFFFFF"/>
                </a:solidFill>
                <a:ea typeface="ＭＳ Ｐゴシック" charset="-128"/>
              </a:rPr>
              <a:t>index.html </a:t>
            </a:r>
          </a:p>
          <a:p>
            <a:pPr algn="ctr" defTabSz="914400">
              <a:defRPr/>
            </a:pPr>
            <a:r>
              <a:rPr lang="de-DE" sz="1800" kern="0" dirty="0" err="1">
                <a:solidFill>
                  <a:sysClr val="window" lastClr="FFFFFF"/>
                </a:solidFill>
                <a:ea typeface="ＭＳ Ｐゴシック" charset="-128"/>
              </a:rPr>
              <a:t>for</a:t>
            </a:r>
            <a:r>
              <a:rPr lang="de-DE" sz="1800" kern="0" dirty="0">
                <a:solidFill>
                  <a:sysClr val="window" lastClr="FFFFFF"/>
                </a:solidFill>
                <a:ea typeface="ＭＳ Ｐゴシック" charset="-128"/>
              </a:rPr>
              <a:t> Things</a:t>
            </a:r>
          </a:p>
        </p:txBody>
      </p:sp>
      <p:sp>
        <p:nvSpPr>
          <p:cNvPr id="52" name="テキスト ボックス 43"/>
          <p:cNvSpPr txBox="1"/>
          <p:nvPr/>
        </p:nvSpPr>
        <p:spPr>
          <a:xfrm>
            <a:off x="627064" y="2731936"/>
            <a:ext cx="385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JSON-LD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 representation format to describe Thing </a:t>
            </a:r>
            <a:r>
              <a:rPr lang="en-US" altLang="ja-JP" sz="1600" i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instances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 with 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metadata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. Uses </a:t>
            </a:r>
            <a:r>
              <a:rPr lang="en-US" altLang="ja-JP" sz="1600" b="1" dirty="0">
                <a:solidFill>
                  <a:srgbClr val="4A7B7C"/>
                </a:solidFill>
                <a:latin typeface="Arial"/>
                <a:ea typeface="HG明朝E" panose="02020909000000000000" pitchFamily="17" charset="-128"/>
              </a:rPr>
              <a:t>formal interaction model 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and 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domain-specific vocabularies 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to uniformly describe how to use Things, which enables semantic interoperability.</a:t>
            </a:r>
          </a:p>
        </p:txBody>
      </p:sp>
      <p:sp>
        <p:nvSpPr>
          <p:cNvPr id="55" name="Cube 4"/>
          <p:cNvSpPr/>
          <p:nvPr/>
        </p:nvSpPr>
        <p:spPr>
          <a:xfrm>
            <a:off x="627063" y="2189003"/>
            <a:ext cx="3852000" cy="542933"/>
          </a:xfrm>
          <a:prstGeom prst="cube">
            <a:avLst>
              <a:gd name="adj" fmla="val 21875"/>
            </a:avLst>
          </a:prstGeom>
          <a:solidFill>
            <a:srgbClr val="EB780A"/>
          </a:solidFill>
          <a:ln w="25400" cap="rnd" cmpd="sng" algn="ctr">
            <a:noFill/>
            <a:prstDash val="solid"/>
          </a:ln>
          <a:effectLst/>
        </p:spPr>
        <p:txBody>
          <a:bodyPr lIns="72000" rIns="72000" rtlCol="0" anchor="ctr"/>
          <a:lstStyle/>
          <a:p>
            <a:pPr algn="ctr" defTabSz="914400">
              <a:defRPr/>
            </a:pPr>
            <a:r>
              <a:rPr lang="en-US" sz="2000" kern="100" dirty="0">
                <a:solidFill>
                  <a:sysClr val="window" lastClr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WoT Thing Description (TD)</a:t>
            </a:r>
          </a:p>
        </p:txBody>
      </p:sp>
      <p:sp>
        <p:nvSpPr>
          <p:cNvPr id="56" name="テキスト ボックス 39"/>
          <p:cNvSpPr txBox="1"/>
          <p:nvPr/>
        </p:nvSpPr>
        <p:spPr>
          <a:xfrm>
            <a:off x="7987575" y="2731936"/>
            <a:ext cx="38519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Standardized 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JavaScript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 object API for an IoT runtime system 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similar to the Web browser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. Provides an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 </a:t>
            </a:r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</a:rPr>
              <a:t>interface between applications and Things to 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simplify IoT application development</a:t>
            </a:r>
            <a:b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</a:b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and enable </a:t>
            </a:r>
            <a:r>
              <a:rPr lang="en-US" altLang="ja-JP" sz="1600" b="1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portable apps 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across </a:t>
            </a:r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</a:rPr>
              <a:t>vendors, devices</a:t>
            </a:r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, edge, and cloud.</a:t>
            </a:r>
          </a:p>
        </p:txBody>
      </p:sp>
      <p:sp>
        <p:nvSpPr>
          <p:cNvPr id="57" name="Cube 4"/>
          <p:cNvSpPr/>
          <p:nvPr/>
        </p:nvSpPr>
        <p:spPr>
          <a:xfrm>
            <a:off x="7987576" y="2189003"/>
            <a:ext cx="3757384" cy="542933"/>
          </a:xfrm>
          <a:prstGeom prst="cube">
            <a:avLst>
              <a:gd name="adj" fmla="val 21875"/>
            </a:avLst>
          </a:prstGeom>
          <a:solidFill>
            <a:srgbClr val="005A9C"/>
          </a:solidFill>
          <a:ln w="25400" cap="rnd" cmpd="sng" algn="ctr">
            <a:noFill/>
            <a:prstDash val="solid"/>
          </a:ln>
          <a:effectLst/>
        </p:spPr>
        <p:txBody>
          <a:bodyPr lIns="72000" rIns="72000" rtlCol="0" anchor="ctr"/>
          <a:lstStyle/>
          <a:p>
            <a:pPr algn="ctr" defTabSz="914400">
              <a:defRPr/>
            </a:pPr>
            <a:r>
              <a:rPr lang="en-US" sz="2000" kern="100" dirty="0">
                <a:solidFill>
                  <a:sysClr val="window" lastClr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WoT Scripting API</a:t>
            </a:r>
          </a:p>
        </p:txBody>
      </p:sp>
      <p:sp>
        <p:nvSpPr>
          <p:cNvPr id="60" name="角丸四角形 21"/>
          <p:cNvSpPr/>
          <p:nvPr/>
        </p:nvSpPr>
        <p:spPr bwMode="auto">
          <a:xfrm>
            <a:off x="5001405" y="3136741"/>
            <a:ext cx="2340000" cy="1357309"/>
          </a:xfrm>
          <a:prstGeom prst="roundRect">
            <a:avLst>
              <a:gd name="adj" fmla="val 13261"/>
            </a:avLst>
          </a:prstGeom>
          <a:solidFill>
            <a:srgbClr val="8EB4E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914400" fontAlgn="ctr">
              <a:defRPr/>
            </a:pPr>
            <a:r>
              <a:rPr lang="de-DE" altLang="ja-JP" sz="1600" kern="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Common </a:t>
            </a:r>
            <a:r>
              <a:rPr lang="de-DE" altLang="ja-JP" sz="1600" kern="0" dirty="0" err="1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Runtime</a:t>
            </a:r>
            <a:endParaRPr lang="ja-JP" altLang="en-US" sz="1600" kern="0" dirty="0">
              <a:solidFill>
                <a:prstClr val="black"/>
              </a:solidFill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sp>
        <p:nvSpPr>
          <p:cNvPr id="70" name="角丸四角形 21"/>
          <p:cNvSpPr/>
          <p:nvPr/>
        </p:nvSpPr>
        <p:spPr bwMode="auto">
          <a:xfrm>
            <a:off x="5001405" y="4063501"/>
            <a:ext cx="2340000" cy="430549"/>
          </a:xfrm>
          <a:prstGeom prst="roundRect">
            <a:avLst/>
          </a:prstGeom>
          <a:solidFill>
            <a:srgbClr val="005A9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914400" fontAlgn="ctr">
              <a:defRPr/>
            </a:pPr>
            <a:r>
              <a:rPr lang="de-DE" altLang="ja-JP" sz="2000" kern="0" dirty="0">
                <a:solidFill>
                  <a:prstClr val="white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Behavior</a:t>
            </a:r>
            <a:endParaRPr lang="ja-JP" altLang="en-US" sz="2000" kern="0" dirty="0">
              <a:solidFill>
                <a:prstClr val="white"/>
              </a:solidFill>
              <a:latin typeface="Arial" pitchFamily="34" charset="0"/>
              <a:ea typeface="HG明朝E" panose="02020909000000000000" pitchFamily="17" charset="-128"/>
              <a:cs typeface="Arial" pitchFamily="34" charset="0"/>
            </a:endParaRPr>
          </a:p>
        </p:txBody>
      </p:sp>
      <p:sp>
        <p:nvSpPr>
          <p:cNvPr id="71" name="縦巻き 49"/>
          <p:cNvSpPr/>
          <p:nvPr/>
        </p:nvSpPr>
        <p:spPr bwMode="auto">
          <a:xfrm>
            <a:off x="5091405" y="3524100"/>
            <a:ext cx="2160000" cy="432000"/>
          </a:xfrm>
          <a:prstGeom prst="verticalScroll">
            <a:avLst/>
          </a:prstGeom>
          <a:solidFill>
            <a:sysClr val="window" lastClr="FFFFFF"/>
          </a:solidFill>
          <a:ln w="6350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914400" fontAlgn="ctr">
              <a:defRPr/>
            </a:pPr>
            <a:r>
              <a:rPr lang="en-US" altLang="ja-JP" sz="1600" kern="0" dirty="0">
                <a:solidFill>
                  <a:sysClr val="windowText" lastClr="000000"/>
                </a:solidFill>
                <a:latin typeface="Arial" pitchFamily="34" charset="0"/>
                <a:ea typeface="HG明朝E" panose="02020909000000000000" pitchFamily="17" charset="-128"/>
                <a:cs typeface="Arial" pitchFamily="34" charset="0"/>
              </a:rPr>
              <a:t>Application Script</a:t>
            </a:r>
          </a:p>
        </p:txBody>
      </p:sp>
      <p:sp>
        <p:nvSpPr>
          <p:cNvPr id="72" name="テキスト ボックス 41"/>
          <p:cNvSpPr txBox="1"/>
          <p:nvPr/>
        </p:nvSpPr>
        <p:spPr>
          <a:xfrm>
            <a:off x="7987576" y="5340085"/>
            <a:ext cx="3852000" cy="1323439"/>
          </a:xfrm>
          <a:prstGeom prst="rect">
            <a:avLst/>
          </a:prstGeom>
          <a:noFill/>
        </p:spPr>
        <p:txBody>
          <a:bodyPr wrap="square" rIns="90000" rtlCol="0">
            <a:spAutoFit/>
          </a:bodyPr>
          <a:lstStyle/>
          <a:p>
            <a:pPr defTabSz="914400"/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Capture how the </a:t>
            </a:r>
            <a:r>
              <a:rPr lang="en-US" altLang="ja-JP" sz="1600" b="1" dirty="0">
                <a:solidFill>
                  <a:srgbClr val="4A7B7C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formal</a:t>
            </a:r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 </a:t>
            </a:r>
            <a:r>
              <a:rPr lang="en-US" altLang="ja-JP" sz="1600" b="1" dirty="0">
                <a:solidFill>
                  <a:srgbClr val="4A7B7C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Interaction Model </a:t>
            </a:r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is mapped to concrete protocol operations (e.g., </a:t>
            </a:r>
            <a:r>
              <a:rPr lang="en-US" altLang="ja-JP" sz="1600" dirty="0" err="1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CoAP</a:t>
            </a:r>
            <a:r>
              <a:rPr lang="en-US" altLang="ja-JP" sz="1600" dirty="0">
                <a:solidFill>
                  <a:prstClr val="black"/>
                </a:solidFill>
                <a:latin typeface="Arial" pitchFamily="34" charset="0"/>
                <a:ea typeface="HG明朝E" panose="02020909000000000000" pitchFamily="17" charset="-128"/>
                <a:cs typeface="Arial" panose="020B0604020202020204" pitchFamily="34" charset="0"/>
              </a:rPr>
              <a:t>) and platform features (e.g., OCF). These templates are re-used by concrete TDs.</a:t>
            </a:r>
            <a:endParaRPr lang="en-US" altLang="ja-JP" sz="1400" dirty="0">
              <a:solidFill>
                <a:prstClr val="black"/>
              </a:solidFill>
              <a:latin typeface="Arial" pitchFamily="34" charset="0"/>
              <a:ea typeface="HG明朝E" panose="02020909000000000000" pitchFamily="17" charset="-128"/>
              <a:cs typeface="Arial" panose="020B0604020202020204" pitchFamily="34" charset="0"/>
            </a:endParaRPr>
          </a:p>
        </p:txBody>
      </p:sp>
      <p:sp>
        <p:nvSpPr>
          <p:cNvPr id="73" name="Cube 4"/>
          <p:cNvSpPr/>
          <p:nvPr/>
        </p:nvSpPr>
        <p:spPr>
          <a:xfrm>
            <a:off x="7987576" y="4797152"/>
            <a:ext cx="3757384" cy="542933"/>
          </a:xfrm>
          <a:prstGeom prst="cube">
            <a:avLst>
              <a:gd name="adj" fmla="val 21875"/>
            </a:avLst>
          </a:prstGeom>
          <a:solidFill>
            <a:srgbClr val="00B050"/>
          </a:solidFill>
          <a:ln w="25400" cap="rnd" cmpd="sng" algn="ctr">
            <a:noFill/>
            <a:prstDash val="solid"/>
          </a:ln>
          <a:effectLst/>
        </p:spPr>
        <p:txBody>
          <a:bodyPr lIns="72000" rIns="72000" rtlCol="0" anchor="ctr"/>
          <a:lstStyle/>
          <a:p>
            <a:pPr algn="ctr" defTabSz="914400">
              <a:defRPr/>
            </a:pPr>
            <a:r>
              <a:rPr lang="en-US" sz="2000" kern="100" dirty="0">
                <a:solidFill>
                  <a:sysClr val="window" lastClr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WoT Binding Templates</a:t>
            </a:r>
          </a:p>
        </p:txBody>
      </p:sp>
      <p:sp>
        <p:nvSpPr>
          <p:cNvPr id="74" name="Cloud 48"/>
          <p:cNvSpPr/>
          <p:nvPr/>
        </p:nvSpPr>
        <p:spPr>
          <a:xfrm>
            <a:off x="5379095" y="6073995"/>
            <a:ext cx="1282005" cy="739381"/>
          </a:xfrm>
          <a:prstGeom prst="cloud">
            <a:avLst/>
          </a:prstGeom>
          <a:solidFill>
            <a:srgbClr val="00B050"/>
          </a:solidFill>
          <a:ln w="25400" cap="flat" cmpd="sng" algn="ctr">
            <a:noFill/>
            <a:prstDash val="solid"/>
          </a:ln>
          <a:effectLst/>
        </p:spPr>
        <p:txBody>
          <a:bodyPr wrap="none" lIns="14400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…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5" name="Cloud 48"/>
          <p:cNvSpPr/>
          <p:nvPr/>
        </p:nvSpPr>
        <p:spPr>
          <a:xfrm>
            <a:off x="5492993" y="5821924"/>
            <a:ext cx="1011384" cy="595178"/>
          </a:xfrm>
          <a:prstGeom prst="cloud">
            <a:avLst/>
          </a:prstGeom>
          <a:solidFill>
            <a:srgbClr val="00B050"/>
          </a:solidFill>
          <a:ln w="25400" cap="flat" cmpd="sng" algn="ctr">
            <a:noFill/>
            <a:prstDash val="solid"/>
          </a:ln>
          <a:effectLst/>
        </p:spPr>
        <p:txBody>
          <a:bodyPr wrap="none" lIns="14400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HTTP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6" name="Cloud 48"/>
          <p:cNvSpPr/>
          <p:nvPr/>
        </p:nvSpPr>
        <p:spPr>
          <a:xfrm>
            <a:off x="4805162" y="6176158"/>
            <a:ext cx="1049417" cy="595178"/>
          </a:xfrm>
          <a:prstGeom prst="cloud">
            <a:avLst/>
          </a:prstGeom>
          <a:solidFill>
            <a:srgbClr val="00B050"/>
          </a:solidFill>
          <a:ln w="25400" cap="flat" cmpd="sng" algn="ctr">
            <a:noFill/>
            <a:prstDash val="solid"/>
          </a:ln>
          <a:effectLst/>
        </p:spPr>
        <p:txBody>
          <a:bodyPr wrap="none" lIns="14400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MQTT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8" name="Cloud 48"/>
          <p:cNvSpPr/>
          <p:nvPr/>
        </p:nvSpPr>
        <p:spPr>
          <a:xfrm>
            <a:off x="6240731" y="5967782"/>
            <a:ext cx="1011384" cy="595178"/>
          </a:xfrm>
          <a:prstGeom prst="cloud">
            <a:avLst/>
          </a:prstGeom>
          <a:solidFill>
            <a:srgbClr val="00B050"/>
          </a:solidFill>
          <a:ln w="25400" cap="flat" cmpd="sng" algn="ctr">
            <a:noFill/>
            <a:prstDash val="solid"/>
          </a:ln>
          <a:effectLst/>
        </p:spPr>
        <p:txBody>
          <a:bodyPr wrap="none" lIns="14400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CoAP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1" name="Rechteckiger Pfeil 34"/>
          <p:cNvSpPr/>
          <p:nvPr/>
        </p:nvSpPr>
        <p:spPr>
          <a:xfrm rot="5400000" flipH="1" flipV="1">
            <a:off x="4475105" y="4911188"/>
            <a:ext cx="280148" cy="772261"/>
          </a:xfrm>
          <a:prstGeom prst="bentArrow">
            <a:avLst>
              <a:gd name="adj1" fmla="val 43521"/>
              <a:gd name="adj2" fmla="val 50000"/>
              <a:gd name="adj3" fmla="val 43417"/>
              <a:gd name="adj4" fmla="val 26183"/>
            </a:avLst>
          </a:prstGeom>
          <a:solidFill>
            <a:srgbClr val="41AAAA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2" name="Cube 4"/>
          <p:cNvSpPr/>
          <p:nvPr/>
        </p:nvSpPr>
        <p:spPr>
          <a:xfrm>
            <a:off x="4587007" y="2189002"/>
            <a:ext cx="3252600" cy="542933"/>
          </a:xfrm>
          <a:prstGeom prst="cube">
            <a:avLst>
              <a:gd name="adj" fmla="val 21875"/>
            </a:avLst>
          </a:prstGeom>
          <a:solidFill>
            <a:srgbClr val="FFFF00"/>
          </a:solidFill>
          <a:ln w="25400" cap="rnd" cmpd="sng" algn="ctr">
            <a:noFill/>
            <a:prstDash val="solid"/>
          </a:ln>
          <a:effectLst/>
        </p:spPr>
        <p:txBody>
          <a:bodyPr lIns="72000" rIns="72000" rtlCol="0" anchor="ctr"/>
          <a:lstStyle/>
          <a:p>
            <a:pPr algn="ctr" defTabSz="914400">
              <a:defRPr/>
            </a:pPr>
            <a:r>
              <a:rPr lang="en-US" sz="2000" kern="100" dirty="0">
                <a:solidFill>
                  <a:srgbClr val="000000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Security Guidelines</a:t>
            </a:r>
          </a:p>
        </p:txBody>
      </p:sp>
      <p:sp>
        <p:nvSpPr>
          <p:cNvPr id="83" name="Pfeil nach unten 2"/>
          <p:cNvSpPr/>
          <p:nvPr/>
        </p:nvSpPr>
        <p:spPr bwMode="auto">
          <a:xfrm>
            <a:off x="5454893" y="2731936"/>
            <a:ext cx="1441077" cy="320618"/>
          </a:xfrm>
          <a:prstGeom prst="downArrow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</a:pPr>
            <a:endParaRPr lang="en-US" dirty="0" err="1">
              <a:solidFill>
                <a:srgbClr val="000000"/>
              </a:solidFill>
              <a:latin typeface="Arial" pitchFamily="34" charset="0"/>
              <a:ea typeface="ＭＳ Ｐゴシック" charset="-128"/>
            </a:endParaRPr>
          </a:p>
        </p:txBody>
      </p:sp>
      <p:sp>
        <p:nvSpPr>
          <p:cNvPr id="84" name="Cube 4"/>
          <p:cNvSpPr/>
          <p:nvPr/>
        </p:nvSpPr>
        <p:spPr>
          <a:xfrm>
            <a:off x="627062" y="1151011"/>
            <a:ext cx="11117897" cy="496558"/>
          </a:xfrm>
          <a:prstGeom prst="snip2SameRect">
            <a:avLst/>
          </a:prstGeom>
          <a:solidFill>
            <a:srgbClr val="4A7B7C"/>
          </a:solidFill>
          <a:ln w="25400" cap="rnd" cmpd="sng" algn="ctr">
            <a:noFill/>
            <a:prstDash val="solid"/>
          </a:ln>
          <a:effectLst/>
        </p:spPr>
        <p:txBody>
          <a:bodyPr lIns="72000" rIns="72000" rtlCol="0" anchor="ctr"/>
          <a:lstStyle/>
          <a:p>
            <a:pPr algn="ctr" defTabSz="914400">
              <a:defRPr/>
            </a:pPr>
            <a:r>
              <a:rPr lang="en-US" sz="2000" kern="100" dirty="0">
                <a:solidFill>
                  <a:sysClr val="window" lastClr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WoT Architecture</a:t>
            </a:r>
          </a:p>
        </p:txBody>
      </p:sp>
      <p:sp>
        <p:nvSpPr>
          <p:cNvPr id="85" name="テキスト ボックス 39"/>
          <p:cNvSpPr txBox="1"/>
          <p:nvPr/>
        </p:nvSpPr>
        <p:spPr>
          <a:xfrm>
            <a:off x="627064" y="1648743"/>
            <a:ext cx="111178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ja-JP" sz="1600" dirty="0">
                <a:solidFill>
                  <a:prstClr val="black"/>
                </a:solidFill>
                <a:latin typeface="Arial"/>
                <a:ea typeface="HG明朝E" panose="02020909000000000000" pitchFamily="17" charset="-128"/>
              </a:rPr>
              <a:t>Overarching umbrella with architectural constraints and guidance on how to use and combine building blocks.</a:t>
            </a:r>
          </a:p>
        </p:txBody>
      </p:sp>
      <p:pic>
        <p:nvPicPr>
          <p:cNvPr id="35" name="Picture 4" descr="C:\Users\z0010w1v\Pictures\wot-logo.png">
            <a:extLst>
              <a:ext uri="{FF2B5EF4-FFF2-40B4-BE49-F238E27FC236}">
                <a16:creationId xmlns:a16="http://schemas.microsoft.com/office/drawing/2014/main" id="{1175B75E-051F-4E92-807C-2D97C31519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475" t="3620" r="25561" b="1"/>
          <a:stretch/>
        </p:blipFill>
        <p:spPr bwMode="auto">
          <a:xfrm>
            <a:off x="11283751" y="94320"/>
            <a:ext cx="855062" cy="954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78476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Published Candidate Recommendations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8136" y="1143000"/>
            <a:ext cx="5514971" cy="4525963"/>
          </a:xfrm>
        </p:spPr>
        <p:txBody>
          <a:bodyPr/>
          <a:lstStyle/>
          <a:p>
            <a:r>
              <a:rPr lang="de-DE" b="1" dirty="0"/>
              <a:t>WoT Thing Description (TD)</a:t>
            </a:r>
          </a:p>
        </p:txBody>
      </p:sp>
      <p:sp>
        <p:nvSpPr>
          <p:cNvPr id="5" name="Rectangle 3"/>
          <p:cNvSpPr/>
          <p:nvPr/>
        </p:nvSpPr>
        <p:spPr>
          <a:xfrm>
            <a:off x="6787225" y="1625991"/>
            <a:ext cx="3888432" cy="45935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{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</a:rPr>
              <a:t>"@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</a:rPr>
              <a:t>context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[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"https://www.w3.org/2019/wot/td/v1"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{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iot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"http://iotschema.org/"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}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],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id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"urn:dev:org:32473:1234567890"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lvl="0">
              <a:lnSpc>
                <a:spcPct val="90000"/>
              </a:lnSpc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lang="de-DE" sz="1300" b="1" dirty="0">
                <a:solidFill>
                  <a:srgbClr val="4A7B7C"/>
                </a:solidFill>
                <a:latin typeface="Consolas" panose="020B0609020204030204" pitchFamily="49" charset="0"/>
              </a:rPr>
              <a:t>"title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"MyLEDThing"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description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"RGB LED </a:t>
            </a:r>
            <a:r>
              <a:rPr kumimoji="0" lang="de-DE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torchiere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</a:rPr>
              <a:t>"@type"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[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"Thing"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iot:Light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],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  "securityDefinitions"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[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"default"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{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lvl="0">
              <a:lnSpc>
                <a:spcPct val="90000"/>
              </a:lnSpc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"scheme"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"bearer</a:t>
            </a:r>
            <a:r>
              <a:rPr lang="de-DE" sz="1300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endParaRPr lang="de-DE" sz="13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}],</a:t>
            </a:r>
          </a:p>
          <a:p>
            <a:pPr lvl="0">
              <a:lnSpc>
                <a:spcPct val="90000"/>
              </a:lnSpc>
              <a:defRPr/>
            </a:pP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  "security"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[</a:t>
            </a:r>
            <a:r>
              <a:rPr lang="de-DE" sz="1300" dirty="0">
                <a:solidFill>
                  <a:srgbClr val="4A7B7C"/>
                </a:solidFill>
                <a:latin typeface="Consolas" panose="020B0609020204030204" pitchFamily="49" charset="0"/>
              </a:rPr>
              <a:t>"default"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],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properties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{</a:t>
            </a:r>
          </a:p>
          <a:p>
            <a:pPr lvl="0">
              <a:lnSpc>
                <a:spcPct val="90000"/>
              </a:lnSpc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"brightness"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{</a:t>
            </a:r>
            <a:endParaRPr lang="de-DE" sz="1300" dirty="0">
              <a:solidFill>
                <a:srgbClr val="FF0066"/>
              </a:solidFill>
              <a:latin typeface="Consolas" panose="020B0609020204030204" pitchFamily="49" charset="0"/>
            </a:endParaRPr>
          </a:p>
          <a:p>
            <a:pPr lvl="0">
              <a:lnSpc>
                <a:spcPct val="90000"/>
              </a:lnSpc>
              <a:defRPr/>
            </a:pPr>
            <a:r>
              <a:rPr lang="de-DE" sz="1300" b="1" dirty="0">
                <a:solidFill>
                  <a:srgbClr val="FF0066"/>
                </a:solidFill>
                <a:latin typeface="Consolas" panose="020B0609020204030204" pitchFamily="49" charset="0"/>
              </a:rPr>
              <a:t>     </a:t>
            </a:r>
            <a:r>
              <a:rPr lang="de-DE" sz="1300" b="1" dirty="0">
                <a:solidFill>
                  <a:srgbClr val="FF9900"/>
                </a:solidFill>
                <a:latin typeface="Consolas" panose="020B0609020204030204" pitchFamily="49" charset="0"/>
              </a:rPr>
              <a:t> "@type"</a:t>
            </a:r>
            <a:r>
              <a:rPr lang="de-DE" sz="1300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300" b="1" dirty="0">
                <a:solidFill>
                  <a:srgbClr val="C0504D"/>
                </a:solidFill>
                <a:latin typeface="Consolas" panose="020B0609020204030204" pitchFamily="49" charset="0"/>
              </a:rPr>
              <a:t>"iot:Brightness"</a:t>
            </a:r>
            <a:r>
              <a:rPr lang="de-DE" sz="13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ＭＳ Ｐゴシック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ＭＳ Ｐゴシック" charset="-128"/>
              </a:rPr>
              <a:t>    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"type"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</a:rPr>
              <a:t>: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"integer",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     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minimum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</a:rPr>
              <a:t>: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0,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     "maximum"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</a:rPr>
              <a:t>: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onsolas" panose="020B0609020204030204" pitchFamily="49" charset="0"/>
              </a:rPr>
              <a:t> 100,</a:t>
            </a:r>
            <a:endParaRPr lang="de-DE" sz="1300" dirty="0">
              <a:solidFill>
                <a:prstClr val="black"/>
              </a:solidFill>
              <a:latin typeface="Consolas" panose="020B0609020204030204" pitchFamily="49" charset="0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4A7B7C"/>
                </a:solidFill>
                <a:effectLst/>
                <a:uLnTx/>
                <a:uFillTx/>
                <a:latin typeface="Consolas" panose="020B0609020204030204" pitchFamily="49" charset="0"/>
              </a:rPr>
              <a:t>    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anose="020B0609020204030204" pitchFamily="49" charset="0"/>
              </a:rPr>
              <a:t>"forms"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[ ... ]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}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},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actions</a:t>
            </a:r>
            <a:r>
              <a:rPr kumimoji="0" lang="de-DE" sz="1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"fadeIn"</a:t>
            </a:r>
            <a:r>
              <a:rPr kumimoji="0" lang="de-DE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300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  ...</a:t>
            </a:r>
            <a:endParaRPr kumimoji="0" lang="de-DE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Calibri"/>
              <a:cs typeface="Times New Roman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CB09F6-4094-4071-8EF0-8E4411D2DA75}"/>
              </a:ext>
            </a:extLst>
          </p:cNvPr>
          <p:cNvGrpSpPr/>
          <p:nvPr/>
        </p:nvGrpSpPr>
        <p:grpSpPr>
          <a:xfrm>
            <a:off x="1065749" y="4797152"/>
            <a:ext cx="4825866" cy="1885836"/>
            <a:chOff x="1065749" y="5147330"/>
            <a:chExt cx="4825866" cy="188583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2631" y="5392042"/>
              <a:ext cx="1116361" cy="1116361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879" y="5980430"/>
              <a:ext cx="1052736" cy="105273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7726" y="5147330"/>
              <a:ext cx="971104" cy="971104"/>
            </a:xfrm>
            <a:prstGeom prst="rect">
              <a:avLst/>
            </a:prstGeom>
          </p:spPr>
        </p:pic>
        <p:sp>
          <p:nvSpPr>
            <p:cNvPr id="13" name="Oval 12"/>
            <p:cNvSpPr/>
            <p:nvPr/>
          </p:nvSpPr>
          <p:spPr>
            <a:xfrm>
              <a:off x="1866507" y="5902738"/>
              <a:ext cx="144000" cy="144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  <a:shade val="30000"/>
                    <a:satMod val="115000"/>
                  </a:schemeClr>
                </a:gs>
                <a:gs pos="50000">
                  <a:schemeClr val="bg1">
                    <a:lumMod val="85000"/>
                    <a:shade val="67500"/>
                    <a:satMod val="115000"/>
                  </a:schemeClr>
                </a:gs>
                <a:gs pos="100000">
                  <a:schemeClr val="bg1">
                    <a:lumMod val="85000"/>
                    <a:shade val="100000"/>
                    <a:satMod val="11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65749" y="6481109"/>
              <a:ext cx="1390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/>
                <a:t>Door = Thing</a:t>
              </a:r>
              <a:endParaRPr lang="en-US" sz="18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966177" y="5783948"/>
              <a:ext cx="2106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/>
                <a:t>Handle</a:t>
              </a:r>
              <a:r>
                <a:rPr lang="de-DE" sz="1800" dirty="0">
                  <a:solidFill>
                    <a:srgbClr val="4A7B7C"/>
                  </a:solidFill>
                </a:rPr>
                <a:t> </a:t>
              </a:r>
              <a:r>
                <a:rPr lang="de-DE" sz="1800" dirty="0"/>
                <a:t>= Affordance</a:t>
              </a:r>
              <a:endParaRPr lang="en-US" sz="18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743899" y="6077096"/>
              <a:ext cx="8173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800" b="1" dirty="0">
                  <a:solidFill>
                    <a:srgbClr val="FF0000"/>
                  </a:solidFill>
                </a:rPr>
                <a:t>What?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484902" y="6075283"/>
              <a:ext cx="732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800" b="1" dirty="0">
                  <a:solidFill>
                    <a:srgbClr val="00B050"/>
                  </a:solidFill>
                </a:rPr>
                <a:t>How?</a:t>
              </a:r>
              <a:endParaRPr lang="en-US" sz="1800" b="1" dirty="0">
                <a:solidFill>
                  <a:srgbClr val="00B05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04557" y="6481109"/>
              <a:ext cx="6960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1800" dirty="0">
                  <a:solidFill>
                    <a:srgbClr val="FF0000"/>
                  </a:solidFill>
                </a:rPr>
                <a:t>Open</a:t>
              </a:r>
              <a:endParaRPr lang="en-US" sz="1800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4212313" y="5895965"/>
              <a:ext cx="614524" cy="32359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4212313" y="6277705"/>
              <a:ext cx="626566" cy="2290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4254117" y="5618977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>
                  <a:solidFill>
                    <a:srgbClr val="00B050"/>
                  </a:solidFill>
                </a:rPr>
                <a:t>Pull</a:t>
              </a:r>
              <a:endParaRPr lang="en-US" sz="1800" dirty="0">
                <a:solidFill>
                  <a:srgbClr val="00B050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220453" y="6411206"/>
              <a:ext cx="6063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>
                  <a:solidFill>
                    <a:srgbClr val="00B050"/>
                  </a:solidFill>
                </a:rPr>
                <a:t>Turn</a:t>
              </a:r>
              <a:endParaRPr lang="en-US" sz="1800" dirty="0">
                <a:solidFill>
                  <a:srgbClr val="00B050"/>
                </a:solidFill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3152569" y="6372450"/>
              <a:ext cx="0" cy="21934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6964" y="1062032"/>
            <a:ext cx="5489258" cy="4525963"/>
          </a:xfrm>
        </p:spPr>
        <p:txBody>
          <a:bodyPr/>
          <a:lstStyle/>
          <a:p>
            <a:r>
              <a:rPr lang="de-DE" b="1" dirty="0"/>
              <a:t>WoT Architecture</a:t>
            </a:r>
          </a:p>
          <a:p>
            <a:pPr lvl="1"/>
            <a:r>
              <a:rPr lang="de-DE" dirty="0"/>
              <a:t>Constraints</a:t>
            </a:r>
          </a:p>
          <a:p>
            <a:pPr lvl="2"/>
            <a:r>
              <a:rPr lang="de-DE" dirty="0"/>
              <a:t>Things must have TD (W3C WoT)</a:t>
            </a:r>
          </a:p>
          <a:p>
            <a:pPr lvl="2"/>
            <a:r>
              <a:rPr lang="de-DE" dirty="0"/>
              <a:t>Must use hypermedia controls (general WoT)</a:t>
            </a:r>
          </a:p>
          <a:p>
            <a:pPr lvl="3"/>
            <a:r>
              <a:rPr lang="de-DE" dirty="0"/>
              <a:t>URIs</a:t>
            </a:r>
          </a:p>
          <a:p>
            <a:pPr lvl="3"/>
            <a:r>
              <a:rPr lang="de-DE" dirty="0"/>
              <a:t>Standard set of methods</a:t>
            </a:r>
          </a:p>
          <a:p>
            <a:pPr lvl="3"/>
            <a:r>
              <a:rPr lang="de-DE" dirty="0"/>
              <a:t>Media Types</a:t>
            </a:r>
          </a:p>
          <a:p>
            <a:pPr lvl="1"/>
            <a:r>
              <a:rPr lang="de-DE" dirty="0"/>
              <a:t>Interaction Affordances</a:t>
            </a:r>
          </a:p>
          <a:p>
            <a:pPr lvl="2"/>
            <a:r>
              <a:rPr lang="en-US" dirty="0"/>
              <a:t>Metadata of a Thing that shows and describes the possible choices (</a:t>
            </a:r>
            <a:r>
              <a:rPr lang="en-US" dirty="0">
                <a:solidFill>
                  <a:srgbClr val="FF0000"/>
                </a:solidFill>
              </a:rPr>
              <a:t>what</a:t>
            </a:r>
            <a:r>
              <a:rPr lang="en-US" dirty="0"/>
              <a:t>) to Consumers, thereby suggesting </a:t>
            </a:r>
            <a:r>
              <a:rPr lang="en-US" dirty="0">
                <a:solidFill>
                  <a:srgbClr val="00B050"/>
                </a:solidFill>
              </a:rPr>
              <a:t>how</a:t>
            </a:r>
            <a:r>
              <a:rPr lang="en-US" dirty="0"/>
              <a:t> Consumers may interact with the Thing</a:t>
            </a:r>
          </a:p>
        </p:txBody>
      </p:sp>
      <p:pic>
        <p:nvPicPr>
          <p:cNvPr id="22" name="Picture 21" descr="C:\Users\z0010w1v\Pictures\wot-logo.png">
            <a:extLst>
              <a:ext uri="{FF2B5EF4-FFF2-40B4-BE49-F238E27FC236}">
                <a16:creationId xmlns:a16="http://schemas.microsoft.com/office/drawing/2014/main" id="{452DAC49-5F5B-4177-BFE9-C8BB00CDE4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475" t="3620" r="25561" b="1"/>
          <a:stretch/>
        </p:blipFill>
        <p:spPr bwMode="auto">
          <a:xfrm>
            <a:off x="11283751" y="94320"/>
            <a:ext cx="855062" cy="954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92310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B7FDF5-72D2-4174-B199-384E0CFFD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8349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C3AFFB-B100-45E7-A238-1F3C21E28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3384" y="404664"/>
            <a:ext cx="5811144" cy="1143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Plugfest</a:t>
            </a:r>
            <a:r>
              <a:rPr lang="en-US" dirty="0">
                <a:solidFill>
                  <a:schemeClr val="bg1"/>
                </a:solidFill>
              </a:rPr>
              <a:t>, Use Cases, and Demos</a:t>
            </a:r>
          </a:p>
        </p:txBody>
      </p:sp>
    </p:spTree>
    <p:extLst>
      <p:ext uri="{BB962C8B-B14F-4D97-AF65-F5344CB8AC3E}">
        <p14:creationId xmlns:p14="http://schemas.microsoft.com/office/powerpoint/2010/main" val="4392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 descr="https://www.w3.org/2019/09/wot-f2f/photos/0917/DSC_3359.JPG">
            <a:extLst>
              <a:ext uri="{FF2B5EF4-FFF2-40B4-BE49-F238E27FC236}">
                <a16:creationId xmlns:a16="http://schemas.microsoft.com/office/drawing/2014/main" id="{8B95CF4E-73A3-444A-BF7D-FA38042807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677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CE0D-79B8-4F0D-B369-CD34A78BE6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10"/>
          <a:stretch/>
        </p:blipFill>
        <p:spPr>
          <a:xfrm>
            <a:off x="0" y="0"/>
            <a:ext cx="12218749" cy="686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927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 descr="https://www.w3.org/2019/09/wot-f2f/photos/0917/DSC_3359.JPG">
            <a:extLst>
              <a:ext uri="{FF2B5EF4-FFF2-40B4-BE49-F238E27FC236}">
                <a16:creationId xmlns:a16="http://schemas.microsoft.com/office/drawing/2014/main" id="{8B95CF4E-73A3-444A-BF7D-FA38042807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677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CE0D-79B8-4F0D-B369-CD34A78BE6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67" t="4160" r="25473" b="49193"/>
          <a:stretch/>
        </p:blipFill>
        <p:spPr>
          <a:xfrm>
            <a:off x="-10482" y="0"/>
            <a:ext cx="1220883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36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 descr="https://www.w3.org/2019/09/wot-f2f/photos/0917/DSC_3359.JPG">
            <a:extLst>
              <a:ext uri="{FF2B5EF4-FFF2-40B4-BE49-F238E27FC236}">
                <a16:creationId xmlns:a16="http://schemas.microsoft.com/office/drawing/2014/main" id="{8B95CF4E-73A3-444A-BF7D-FA38042807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6775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CE0D-79B8-4F0D-B369-CD34A78BE6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059" t="64167" r="30047" b="3033"/>
          <a:stretch/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202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8B3707-8191-4D6B-8E05-E76514FFE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8350" cy="6861572"/>
          </a:xfrm>
        </p:spPr>
      </p:pic>
    </p:spTree>
    <p:extLst>
      <p:ext uri="{BB962C8B-B14F-4D97-AF65-F5344CB8AC3E}">
        <p14:creationId xmlns:p14="http://schemas.microsoft.com/office/powerpoint/2010/main" val="16199082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040887b0-086c-4ff4-8beb-b5b55c2754ed"/>
</p:tagLst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10_Intel 20150715">
  <a:themeElements>
    <a:clrScheme name="Custom 1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11.xml><?xml version="1.0" encoding="utf-8"?>
<a:theme xmlns:a="http://schemas.openxmlformats.org/drawingml/2006/main" name="3_Intel 20150715">
  <a:themeElements>
    <a:clrScheme name="Custom 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12.xml><?xml version="1.0" encoding="utf-8"?>
<a:theme xmlns:a="http://schemas.openxmlformats.org/drawingml/2006/main" name="11_Intel 20150715">
  <a:themeElements>
    <a:clrScheme name="Custom 1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1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intel16x9">
  <a:themeElements>
    <a:clrScheme name="Custom 4">
      <a:dk1>
        <a:sysClr val="windowText" lastClr="000000"/>
      </a:dk1>
      <a:lt1>
        <a:sysClr val="window" lastClr="FFFFFF"/>
      </a:lt1>
      <a:dk2>
        <a:srgbClr val="0071C5"/>
      </a:dk2>
      <a:lt2>
        <a:srgbClr val="FFFFFF"/>
      </a:lt2>
      <a:accent1>
        <a:srgbClr val="00AEEF"/>
      </a:accent1>
      <a:accent2>
        <a:srgbClr val="C4D600"/>
      </a:accent2>
      <a:accent3>
        <a:srgbClr val="F3D54E"/>
      </a:accent3>
      <a:accent4>
        <a:srgbClr val="FFA300"/>
      </a:accent4>
      <a:accent5>
        <a:srgbClr val="FC4C02"/>
      </a:accent5>
      <a:accent6>
        <a:srgbClr val="003C71"/>
      </a:accent6>
      <a:hlink>
        <a:srgbClr val="00AEEF"/>
      </a:hlink>
      <a:folHlink>
        <a:srgbClr val="00AEEF"/>
      </a:folHlink>
    </a:clrScheme>
    <a:fontScheme name="intel2015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372" tIns="45688" rIns="91372" bIns="45688" numCol="1" rtlCol="0" anchor="t" anchorCtr="1" compatLnSpc="1">
        <a:prstTxWarp prst="textNoShape">
          <a:avLst/>
        </a:prstTxWarp>
        <a:noAutofit/>
      </a:bodyPr>
      <a:lstStyle>
        <a:defPPr marL="0" marR="0" indent="0" algn="ctr" defTabSz="914400" rtl="0" eaLnBrk="1" fontAlgn="base" latinLnBrk="0" hangingPunct="1">
          <a:lnSpc>
            <a:spcPct val="95000"/>
          </a:lnSpc>
          <a:spcBef>
            <a:spcPct val="3000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Narrow" pitchFamily="34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372" tIns="45688" rIns="91372" bIns="45688" numCol="1" anchor="t" anchorCtr="1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95000"/>
          </a:lnSpc>
          <a:spcBef>
            <a:spcPct val="3000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Narrow" pitchFamily="34" charset="0"/>
            <a:cs typeface="Arial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3200" dirty="0"/>
        </a:defPPr>
      </a:lstStyle>
    </a:txDef>
  </a:objectDefaults>
  <a:extraClrSchemeLst>
    <a:extraClrScheme>
      <a:clrScheme name="2_Architectur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Architecture 8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5BB3B9"/>
        </a:hlink>
        <a:folHlink>
          <a:srgbClr val="CC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9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FFCC00"/>
        </a:hlink>
        <a:folHlink>
          <a:srgbClr val="CC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0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009999"/>
        </a:hlink>
        <a:folHlink>
          <a:srgbClr val="CC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1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009999"/>
        </a:hlink>
        <a:folHlink>
          <a:srgbClr val="CC00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2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009999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3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66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C00"/>
        </a:accent6>
        <a:hlink>
          <a:srgbClr val="00C5C0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4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5C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300"/>
        </a:accent6>
        <a:hlink>
          <a:srgbClr val="00C5C0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5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5C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300"/>
        </a:accent6>
        <a:hlink>
          <a:srgbClr val="10C8E1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Architecture 16">
        <a:dk1>
          <a:srgbClr val="000000"/>
        </a:dk1>
        <a:lt1>
          <a:srgbClr val="FFFFFF"/>
        </a:lt1>
        <a:dk2>
          <a:srgbClr val="0034FF"/>
        </a:dk2>
        <a:lt2>
          <a:srgbClr val="FDB605"/>
        </a:lt2>
        <a:accent1>
          <a:srgbClr val="66CC33"/>
        </a:accent1>
        <a:accent2>
          <a:srgbClr val="FF5C00"/>
        </a:accent2>
        <a:accent3>
          <a:srgbClr val="AAAEFF"/>
        </a:accent3>
        <a:accent4>
          <a:srgbClr val="DADADA"/>
        </a:accent4>
        <a:accent5>
          <a:srgbClr val="B8E2AD"/>
        </a:accent5>
        <a:accent6>
          <a:srgbClr val="E75300"/>
        </a:accent6>
        <a:hlink>
          <a:srgbClr val="10C8E1"/>
        </a:hlink>
        <a:folHlink>
          <a:srgbClr val="F3016E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Intel 20150715">
  <a:themeElements>
    <a:clrScheme name="Custom 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9_Intel 20150715">
  <a:themeElements>
    <a:clrScheme name="Custom 1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5_Intel 20150715">
  <a:themeElements>
    <a:clrScheme name="Custom 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6_Intel 20150715">
  <a:themeElements>
    <a:clrScheme name="Custom 6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Content Slides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2_Intel 20150715">
  <a:themeElements>
    <a:clrScheme name="Custom 5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AEEF"/>
      </a:hlink>
      <a:folHlink>
        <a:srgbClr val="00AEEF"/>
      </a:folHlink>
    </a:clrScheme>
    <a:fontScheme name="Custom 47">
      <a:majorFont>
        <a:latin typeface="Intel Clear Pro"/>
        <a:ea typeface=""/>
        <a:cs typeface=""/>
      </a:majorFont>
      <a:minorFont>
        <a:latin typeface="Intel Clear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2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p4ppTags>
  <Name>Four objects</Name>
  <PpLayout>24</PpLayout>
  <Index>15</Index>
</p4ppTags>
</file>

<file path=customXml/item10.xml><?xml version="1.0" encoding="utf-8"?>
<p4ppTags>
  <Name>One object (small) + Navigation</Name>
  <PpLayout>32</PpLayout>
  <Index>18</Index>
</p4ppTags>
</file>

<file path=customXml/item11.xml><?xml version="1.0" encoding="utf-8"?>
<p4ppTags>
  <Name>Three columns + Navigation</Name>
  <PpLayout>32</PpLayout>
  <Index>20</Index>
</p4ppTags>
</file>

<file path=customXml/item12.xml><?xml version="1.0" encoding="utf-8"?>
<p4ppTags>
  <Name>Three columns</Name>
  <PpLayout>32</PpLayout>
  <Index>14</Index>
</p4ppTags>
</file>

<file path=customXml/item13.xml><?xml version="1.0" encoding="utf-8"?>
<p4ppTags>
  <Name>Free Content + Navigation</Name>
  <PpLayout>32</PpLayout>
  <Index>16</Index>
</p4ppTags>
</file>

<file path=customXml/item2.xml><?xml version="1.0" encoding="utf-8"?>
<p4ppTags>
  <Name>Text + Index</Name>
  <PpLayout>32</PpLayout>
  <Index>8</Index>
</p4ppTags>
</file>

<file path=customXml/item3.xml><?xml version="1.0" encoding="utf-8"?>
<p4ppTags>
  <Name>Free Content</Name>
  <PpLayout>11</PpLayout>
  <Index>9</Index>
</p4ppTags>
</file>

<file path=customXml/item4.xml><?xml version="1.0" encoding="utf-8"?>
<p4ppTags>
  <Name>Two rows</Name>
  <PpLayout>32</PpLayout>
  <Index>13</Index>
</p4ppTags>
</file>

<file path=customXml/item5.xml><?xml version="1.0" encoding="utf-8"?>
<p4ppTags>
  <Name>One object (large) + Navigation</Name>
  <PpLayout>32</PpLayout>
  <Index>17</Index>
</p4ppTags>
</file>

<file path=customXml/item6.xml><?xml version="1.0" encoding="utf-8"?>
<p4ppTags>
  <Name>One object (large)</Name>
  <PpLayout>16</PpLayout>
  <Index>10</Index>
</p4ppTags>
</file>

<file path=customXml/item7.xml><?xml version="1.0" encoding="utf-8"?>
<p4ppTags>
  <Name>Two columns + Navigation</Name>
  <PpLayout>32</PpLayout>
  <Index>19</Index>
</p4ppTags>
</file>

<file path=customXml/item8.xml><?xml version="1.0" encoding="utf-8"?>
<p4ppTags>
  <Name>Two columns</Name>
  <PpLayout>29</PpLayout>
  <Index>12</Index>
</p4ppTags>
</file>

<file path=customXml/item9.xml><?xml version="1.0" encoding="utf-8"?>
<p4ppTags>
  <Name>One object (small)</Name>
  <PpLayout>16</PpLayout>
  <Index>11</Index>
</p4ppTags>
</file>

<file path=customXml/itemProps1.xml><?xml version="1.0" encoding="utf-8"?>
<ds:datastoreItem xmlns:ds="http://schemas.openxmlformats.org/officeDocument/2006/customXml" ds:itemID="{4E8C063E-54DF-40B8-B6B7-24C91B170904}">
  <ds:schemaRefs/>
</ds:datastoreItem>
</file>

<file path=customXml/itemProps10.xml><?xml version="1.0" encoding="utf-8"?>
<ds:datastoreItem xmlns:ds="http://schemas.openxmlformats.org/officeDocument/2006/customXml" ds:itemID="{0091252C-F36F-40C9-984C-22582B3E6FB3}">
  <ds:schemaRefs/>
</ds:datastoreItem>
</file>

<file path=customXml/itemProps11.xml><?xml version="1.0" encoding="utf-8"?>
<ds:datastoreItem xmlns:ds="http://schemas.openxmlformats.org/officeDocument/2006/customXml" ds:itemID="{69E3DA23-9724-4848-A6F6-2F0F36B1F914}">
  <ds:schemaRefs/>
</ds:datastoreItem>
</file>

<file path=customXml/itemProps12.xml><?xml version="1.0" encoding="utf-8"?>
<ds:datastoreItem xmlns:ds="http://schemas.openxmlformats.org/officeDocument/2006/customXml" ds:itemID="{8699A006-2152-4093-B4FC-C6BF20D5E592}">
  <ds:schemaRefs/>
</ds:datastoreItem>
</file>

<file path=customXml/itemProps13.xml><?xml version="1.0" encoding="utf-8"?>
<ds:datastoreItem xmlns:ds="http://schemas.openxmlformats.org/officeDocument/2006/customXml" ds:itemID="{3C206999-0CDF-47B3-B85E-D5652B9D7810}">
  <ds:schemaRefs/>
</ds:datastoreItem>
</file>

<file path=customXml/itemProps2.xml><?xml version="1.0" encoding="utf-8"?>
<ds:datastoreItem xmlns:ds="http://schemas.openxmlformats.org/officeDocument/2006/customXml" ds:itemID="{0D9599B2-641B-429C-8C85-C591ECF8C990}">
  <ds:schemaRefs/>
</ds:datastoreItem>
</file>

<file path=customXml/itemProps3.xml><?xml version="1.0" encoding="utf-8"?>
<ds:datastoreItem xmlns:ds="http://schemas.openxmlformats.org/officeDocument/2006/customXml" ds:itemID="{B5096DD8-53C8-4E83-8664-FC4F8BE8B725}">
  <ds:schemaRefs/>
</ds:datastoreItem>
</file>

<file path=customXml/itemProps4.xml><?xml version="1.0" encoding="utf-8"?>
<ds:datastoreItem xmlns:ds="http://schemas.openxmlformats.org/officeDocument/2006/customXml" ds:itemID="{F14BB4E7-BF22-46E2-AA3C-1ABA12A0B021}">
  <ds:schemaRefs/>
</ds:datastoreItem>
</file>

<file path=customXml/itemProps5.xml><?xml version="1.0" encoding="utf-8"?>
<ds:datastoreItem xmlns:ds="http://schemas.openxmlformats.org/officeDocument/2006/customXml" ds:itemID="{F718F79D-2091-4AD7-864E-B9B95B323394}">
  <ds:schemaRefs/>
</ds:datastoreItem>
</file>

<file path=customXml/itemProps6.xml><?xml version="1.0" encoding="utf-8"?>
<ds:datastoreItem xmlns:ds="http://schemas.openxmlformats.org/officeDocument/2006/customXml" ds:itemID="{864B6C15-1FF1-4ADA-8DBE-CD1DAF35B070}">
  <ds:schemaRefs/>
</ds:datastoreItem>
</file>

<file path=customXml/itemProps7.xml><?xml version="1.0" encoding="utf-8"?>
<ds:datastoreItem xmlns:ds="http://schemas.openxmlformats.org/officeDocument/2006/customXml" ds:itemID="{A27DC4FC-F9FA-4AC8-AAAA-729E607CE7E5}">
  <ds:schemaRefs/>
</ds:datastoreItem>
</file>

<file path=customXml/itemProps8.xml><?xml version="1.0" encoding="utf-8"?>
<ds:datastoreItem xmlns:ds="http://schemas.openxmlformats.org/officeDocument/2006/customXml" ds:itemID="{9299034F-B9D7-46FC-B241-DC94BF0E67F6}">
  <ds:schemaRefs/>
</ds:datastoreItem>
</file>

<file path=customXml/itemProps9.xml><?xml version="1.0" encoding="utf-8"?>
<ds:datastoreItem xmlns:ds="http://schemas.openxmlformats.org/officeDocument/2006/customXml" ds:itemID="{B19D05D1-AE0E-4B0D-AA6A-E4DC4507B75E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995</TotalTime>
  <Words>665</Words>
  <Application>Microsoft Office PowerPoint</Application>
  <PresentationFormat>Custom</PresentationFormat>
  <Paragraphs>146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11</vt:i4>
      </vt:variant>
    </vt:vector>
  </HeadingPairs>
  <TitlesOfParts>
    <vt:vector size="32" baseType="lpstr">
      <vt:lpstr>Neo Sans Intel</vt:lpstr>
      <vt:lpstr>Neo Sans Intel Medium</vt:lpstr>
      <vt:lpstr>Arial</vt:lpstr>
      <vt:lpstr>Calibri</vt:lpstr>
      <vt:lpstr>Consolas</vt:lpstr>
      <vt:lpstr>Courier New</vt:lpstr>
      <vt:lpstr>Intel Clear</vt:lpstr>
      <vt:lpstr>Intel Clear Pro</vt:lpstr>
      <vt:lpstr>Wingdings</vt:lpstr>
      <vt:lpstr>Larissa</vt:lpstr>
      <vt:lpstr>4_intel16x9</vt:lpstr>
      <vt:lpstr>1_Larissa</vt:lpstr>
      <vt:lpstr>1_Intel 20150715</vt:lpstr>
      <vt:lpstr>9_Intel 20150715</vt:lpstr>
      <vt:lpstr>5_Intel 20150715</vt:lpstr>
      <vt:lpstr>6_Intel 20150715</vt:lpstr>
      <vt:lpstr>Content Slides</vt:lpstr>
      <vt:lpstr>2_Intel 20150715</vt:lpstr>
      <vt:lpstr>10_Intel 20150715</vt:lpstr>
      <vt:lpstr>3_Intel 20150715</vt:lpstr>
      <vt:lpstr>11_Intel 20150715</vt:lpstr>
      <vt:lpstr>WoT Plugfest</vt:lpstr>
      <vt:lpstr>W3C Web of Things</vt:lpstr>
      <vt:lpstr>W3C Web of Things – Building Blocks</vt:lpstr>
      <vt:lpstr>Published Candidate Recommendations</vt:lpstr>
      <vt:lpstr>Plugfest, Use Cases, and Demos</vt:lpstr>
      <vt:lpstr>PowerPoint Presentation</vt:lpstr>
      <vt:lpstr>PowerPoint Presentation</vt:lpstr>
      <vt:lpstr>PowerPoint Presentation</vt:lpstr>
      <vt:lpstr>PowerPoint Presentation</vt:lpstr>
      <vt:lpstr>W3C WoT Resources</vt:lpstr>
      <vt:lpstr>Contacts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W3C Web of Things – Getting Started</dc:title>
  <dc:creator>Matthias Kovatsch</dc:creator>
  <cp:keywords>CTPClassification=CTP_NT</cp:keywords>
  <cp:lastModifiedBy>Mccool, Michael</cp:lastModifiedBy>
  <cp:revision>308</cp:revision>
  <dcterms:created xsi:type="dcterms:W3CDTF">2018-05-15T12:31:41Z</dcterms:created>
  <dcterms:modified xsi:type="dcterms:W3CDTF">2019-09-17T20:09:36Z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aeff39f7-349d-4b9d-923b-ec311ed38df5</vt:lpwstr>
  </property>
  <property fmtid="{D5CDD505-2E9C-101B-9397-08002B2CF9AE}" pid="3" name="CTP_TimeStamp">
    <vt:lpwstr>2019-09-17 20:09:36Z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  <property fmtid="{D5CDD505-2E9C-101B-9397-08002B2CF9AE}" pid="8" name="_readonly">
    <vt:lpwstr/>
  </property>
  <property fmtid="{D5CDD505-2E9C-101B-9397-08002B2CF9AE}" pid="9" name="_change">
    <vt:lpwstr/>
  </property>
  <property fmtid="{D5CDD505-2E9C-101B-9397-08002B2CF9AE}" pid="10" name="_full-control">
    <vt:lpwstr/>
  </property>
  <property fmtid="{D5CDD505-2E9C-101B-9397-08002B2CF9AE}" pid="11" name="sflag">
    <vt:lpwstr>1563866936</vt:lpwstr>
  </property>
</Properties>
</file>

<file path=docProps/thumbnail.jpeg>
</file>